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5"/>
  </p:notesMasterIdLst>
  <p:sldIdLst>
    <p:sldId id="315" r:id="rId2"/>
    <p:sldId id="287" r:id="rId3"/>
    <p:sldId id="256" r:id="rId4"/>
    <p:sldId id="257" r:id="rId5"/>
    <p:sldId id="267" r:id="rId6"/>
    <p:sldId id="258" r:id="rId7"/>
    <p:sldId id="316" r:id="rId8"/>
    <p:sldId id="313" r:id="rId9"/>
    <p:sldId id="264" r:id="rId10"/>
    <p:sldId id="297" r:id="rId11"/>
    <p:sldId id="298" r:id="rId12"/>
    <p:sldId id="296" r:id="rId13"/>
    <p:sldId id="317" r:id="rId14"/>
    <p:sldId id="295" r:id="rId15"/>
    <p:sldId id="300" r:id="rId16"/>
    <p:sldId id="301" r:id="rId17"/>
    <p:sldId id="304" r:id="rId18"/>
    <p:sldId id="306" r:id="rId19"/>
    <p:sldId id="318" r:id="rId20"/>
    <p:sldId id="268" r:id="rId21"/>
    <p:sldId id="269" r:id="rId22"/>
    <p:sldId id="270" r:id="rId23"/>
    <p:sldId id="271" r:id="rId24"/>
    <p:sldId id="272" r:id="rId25"/>
    <p:sldId id="266" r:id="rId26"/>
    <p:sldId id="312" r:id="rId27"/>
    <p:sldId id="309" r:id="rId28"/>
    <p:sldId id="262" r:id="rId29"/>
    <p:sldId id="265" r:id="rId30"/>
    <p:sldId id="280" r:id="rId31"/>
    <p:sldId id="311" r:id="rId32"/>
    <p:sldId id="283" r:id="rId33"/>
    <p:sldId id="279" r:id="rId34"/>
  </p:sldIdLst>
  <p:sldSz cx="9144000" cy="5143500" type="screen16x9"/>
  <p:notesSz cx="6858000" cy="9144000"/>
  <p:embeddedFontLst>
    <p:embeddedFont>
      <p:font typeface="Algerian" panose="04020705040A02060702" pitchFamily="82" charset="0"/>
      <p:regular r:id="rId36"/>
    </p:embeddedFont>
    <p:embeddedFont>
      <p:font typeface="Arial Rounded MT Bold" panose="020F0704030504030204" pitchFamily="34" charset="0"/>
      <p:regular r:id="rId37"/>
    </p:embeddedFont>
    <p:embeddedFont>
      <p:font typeface="Bahnschrift Light" panose="020B0502040204020203" pitchFamily="34" charset="0"/>
      <p:regular r:id="rId38"/>
    </p:embeddedFont>
    <p:embeddedFont>
      <p:font typeface="Bahnschrift Light Condensed" panose="020B0502040204020203" pitchFamily="34" charset="0"/>
      <p:regular r:id="rId39"/>
    </p:embeddedFont>
    <p:embeddedFont>
      <p:font typeface="Bellota Text" panose="020B0604020202020204" charset="0"/>
      <p:regular r:id="rId40"/>
      <p:bold r:id="rId41"/>
      <p:italic r:id="rId42"/>
      <p:boldItalic r:id="rId43"/>
    </p:embeddedFont>
    <p:embeddedFont>
      <p:font typeface="Bellota Text Light"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Comic Sans MS" panose="030F0702030302020204" pitchFamily="66" charset="0"/>
      <p:regular r:id="rId52"/>
      <p:bold r:id="rId53"/>
      <p:italic r:id="rId54"/>
      <p:boldItalic r:id="rId55"/>
    </p:embeddedFont>
    <p:embeddedFont>
      <p:font typeface="Franklin Gothic Demi" panose="020B0703020102020204" pitchFamily="34" charset="0"/>
      <p:regular r:id="rId56"/>
      <p:italic r:id="rId57"/>
    </p:embeddedFont>
    <p:embeddedFont>
      <p:font typeface="Lucida Handwriting" panose="03010101010101010101" pitchFamily="66" charset="0"/>
      <p:regular r:id="rId58"/>
    </p:embeddedFont>
    <p:embeddedFont>
      <p:font typeface="Satisfy"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F52A6-A606-4D11-9BC2-5BA803DFAFF6}">
  <a:tblStyle styleId="{241F52A6-A606-4D11-9BC2-5BA803DFAF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EBCB6B-6929-4B4B-9B83-FFC68D3EDE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2" d="100"/>
          <a:sy n="82" d="100"/>
        </p:scale>
        <p:origin x="8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11.jpeg"/></Relationships>
</file>

<file path=ppt/diagrams/_rels/drawing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DA872-CBDF-47E5-90EF-499D23063EC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2F771123-D67B-4D9B-9005-1D59771E69FA}" type="pres">
      <dgm:prSet presAssocID="{51FDA872-CBDF-47E5-90EF-499D23063ECE}" presName="linear" presStyleCnt="0">
        <dgm:presLayoutVars>
          <dgm:animLvl val="lvl"/>
          <dgm:resizeHandles val="exact"/>
        </dgm:presLayoutVars>
      </dgm:prSet>
      <dgm:spPr/>
    </dgm:pt>
  </dgm:ptLst>
  <dgm:cxnLst>
    <dgm:cxn modelId="{D636EB59-A557-4B44-9686-31CD129ABA6C}" type="presOf" srcId="{51FDA872-CBDF-47E5-90EF-499D23063ECE}" destId="{2F771123-D67B-4D9B-9005-1D59771E69F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A76D66-E2E6-40CC-836C-59F34AC752E3}" type="doc">
      <dgm:prSet loTypeId="urn:microsoft.com/office/officeart/2005/8/layout/vList2" loCatId="list" qsTypeId="urn:microsoft.com/office/officeart/2005/8/quickstyle/simple1" qsCatId="simple" csTypeId="urn:microsoft.com/office/officeart/2005/8/colors/accent1_2" csCatId="accent1" phldr="0"/>
      <dgm:spPr/>
      <dgm:t>
        <a:bodyPr/>
        <a:lstStyle/>
        <a:p>
          <a:endParaRPr lang="en-IN"/>
        </a:p>
      </dgm:t>
    </dgm:pt>
    <dgm:pt modelId="{ADF3B709-4DCF-468C-9D93-9C4B5D84EBA3}" type="pres">
      <dgm:prSet presAssocID="{78A76D66-E2E6-40CC-836C-59F34AC752E3}" presName="linear" presStyleCnt="0">
        <dgm:presLayoutVars>
          <dgm:animLvl val="lvl"/>
          <dgm:resizeHandles val="exact"/>
        </dgm:presLayoutVars>
      </dgm:prSet>
      <dgm:spPr/>
    </dgm:pt>
  </dgm:ptLst>
  <dgm:cxnLst>
    <dgm:cxn modelId="{CCC4213F-A08E-4BE8-9200-6CE77ECEA78F}" type="presOf" srcId="{78A76D66-E2E6-40CC-836C-59F34AC752E3}" destId="{ADF3B709-4DCF-468C-9D93-9C4B5D84EBA3}"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6018DE-F198-45D9-B832-4F58E5EDF092}"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AB89D407-639F-4810-8AAF-B66147A61038}" type="pres">
      <dgm:prSet presAssocID="{B86018DE-F198-45D9-B832-4F58E5EDF092}" presName="linear" presStyleCnt="0">
        <dgm:presLayoutVars>
          <dgm:animLvl val="lvl"/>
          <dgm:resizeHandles val="exact"/>
        </dgm:presLayoutVars>
      </dgm:prSet>
      <dgm:spPr/>
    </dgm:pt>
  </dgm:ptLst>
  <dgm:cxnLst>
    <dgm:cxn modelId="{CDEF4B25-0A32-410D-8DF6-F76A62AC85F4}" type="presOf" srcId="{B86018DE-F198-45D9-B832-4F58E5EDF092}" destId="{AB89D407-639F-4810-8AAF-B66147A61038}"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7DDE0F-3357-4C61-AC7D-D672441B3662}" type="doc">
      <dgm:prSet loTypeId="urn:microsoft.com/office/officeart/2005/8/layout/vList2" loCatId="list" qsTypeId="urn:microsoft.com/office/officeart/2005/8/quickstyle/simple3" qsCatId="simple" csTypeId="urn:microsoft.com/office/officeart/2005/8/colors/accent1_2" csCatId="accent1" phldr="0"/>
      <dgm:spPr/>
      <dgm:t>
        <a:bodyPr/>
        <a:lstStyle/>
        <a:p>
          <a:endParaRPr lang="en-IN"/>
        </a:p>
      </dgm:t>
    </dgm:pt>
    <dgm:pt modelId="{80FDB432-ABF5-433D-ABEE-8FC90E54BA7B}" type="pres">
      <dgm:prSet presAssocID="{B37DDE0F-3357-4C61-AC7D-D672441B3662}" presName="linear" presStyleCnt="0">
        <dgm:presLayoutVars>
          <dgm:animLvl val="lvl"/>
          <dgm:resizeHandles val="exact"/>
        </dgm:presLayoutVars>
      </dgm:prSet>
      <dgm:spPr/>
    </dgm:pt>
  </dgm:ptLst>
  <dgm:cxnLst>
    <dgm:cxn modelId="{600E356F-CB16-4844-8289-2CDE7728F640}" type="presOf" srcId="{B37DDE0F-3357-4C61-AC7D-D672441B3662}" destId="{80FDB432-ABF5-433D-ABEE-8FC90E54BA7B}"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CBD5C1-CE9E-4756-9E23-BFFA93EA31F4}" type="doc">
      <dgm:prSet loTypeId="urn:microsoft.com/office/officeart/2005/8/layout/hProcess10" loCatId="process" qsTypeId="urn:microsoft.com/office/officeart/2005/8/quickstyle/simple1" qsCatId="simple" csTypeId="urn:microsoft.com/office/officeart/2005/8/colors/accent1_2" csCatId="accent1" phldr="1"/>
      <dgm:spPr/>
    </dgm:pt>
    <dgm:pt modelId="{424A927D-CD00-4267-BD8C-DBDC3343944E}">
      <dgm:prSet phldrT="[Text]" custT="1"/>
      <dgm:spPr>
        <a:noFill/>
        <a:ln>
          <a:noFill/>
        </a:ln>
      </dgm:spPr>
      <dgm:t>
        <a:bodyPr/>
        <a:lstStyle/>
        <a:p>
          <a:r>
            <a:rPr lang="en-US" sz="1600" b="1" dirty="0">
              <a:solidFill>
                <a:srgbClr val="002060"/>
              </a:solidFill>
              <a:latin typeface="Times New Roman" panose="02020603050405020304" pitchFamily="18" charset="0"/>
              <a:cs typeface="Times New Roman" panose="02020603050405020304" pitchFamily="18" charset="0"/>
            </a:rPr>
            <a:t>Intro-</a:t>
          </a:r>
          <a:endParaRPr lang="en-IN" sz="1600" dirty="0">
            <a:latin typeface="Times New Roman" panose="02020603050405020304" pitchFamily="18" charset="0"/>
            <a:cs typeface="Times New Roman" panose="02020603050405020304" pitchFamily="18" charset="0"/>
          </a:endParaRPr>
        </a:p>
      </dgm:t>
    </dgm:pt>
    <dgm:pt modelId="{6429FDA5-CD9B-42ED-A8DF-10F54A8D97B8}" type="parTrans" cxnId="{E3A8CCF6-9936-45F1-8ED1-BE75AFCEC752}">
      <dgm:prSet/>
      <dgm:spPr/>
      <dgm:t>
        <a:bodyPr/>
        <a:lstStyle/>
        <a:p>
          <a:endParaRPr lang="en-IN"/>
        </a:p>
      </dgm:t>
    </dgm:pt>
    <dgm:pt modelId="{6A5470C6-4F89-4E7C-A74C-EA7F874ED07E}" type="sibTrans" cxnId="{E3A8CCF6-9936-45F1-8ED1-BE75AFCEC752}">
      <dgm:prSet/>
      <dgm:spPr/>
      <dgm:t>
        <a:bodyPr/>
        <a:lstStyle/>
        <a:p>
          <a:endParaRPr lang="en-IN"/>
        </a:p>
      </dgm:t>
    </dgm:pt>
    <dgm:pt modelId="{27DD00F7-CD9D-4476-B623-A3BA9C40F689}">
      <dgm:prSet custT="1"/>
      <dgm:spPr>
        <a:noFill/>
        <a:ln>
          <a:noFill/>
        </a:ln>
      </dgm:spPr>
      <dgm:t>
        <a:bodyPr/>
        <a:lstStyle/>
        <a:p>
          <a:r>
            <a:rPr lang="en-US" sz="1600" b="0" dirty="0">
              <a:solidFill>
                <a:schemeClr val="tx1">
                  <a:lumMod val="50000"/>
                </a:schemeClr>
              </a:solidFill>
              <a:latin typeface="Times New Roman" panose="02020603050405020304" pitchFamily="18" charset="0"/>
              <a:cs typeface="Times New Roman" panose="02020603050405020304" pitchFamily="18" charset="0"/>
            </a:rPr>
            <a:t>Obesity is an excess of body fat , it causes many health problems like heart disease, diabetes &amp; high BP</a:t>
          </a:r>
          <a:endParaRPr lang="en-IN" sz="1600" b="0" dirty="0">
            <a:solidFill>
              <a:schemeClr val="tx1">
                <a:lumMod val="50000"/>
              </a:schemeClr>
            </a:solidFill>
            <a:latin typeface="Times New Roman" panose="02020603050405020304" pitchFamily="18" charset="0"/>
            <a:cs typeface="Times New Roman" panose="02020603050405020304" pitchFamily="18" charset="0"/>
          </a:endParaRPr>
        </a:p>
      </dgm:t>
    </dgm:pt>
    <dgm:pt modelId="{21D0320D-0D44-48F3-A76D-8DBE070D2368}" type="parTrans" cxnId="{6C668BF6-4E93-41B7-A9C1-EA6BAB114352}">
      <dgm:prSet/>
      <dgm:spPr/>
      <dgm:t>
        <a:bodyPr/>
        <a:lstStyle/>
        <a:p>
          <a:endParaRPr lang="en-IN"/>
        </a:p>
      </dgm:t>
    </dgm:pt>
    <dgm:pt modelId="{9C906BF7-129B-468D-BA73-8C7F3B91FFA0}" type="sibTrans" cxnId="{6C668BF6-4E93-41B7-A9C1-EA6BAB114352}">
      <dgm:prSet/>
      <dgm:spPr/>
      <dgm:t>
        <a:bodyPr/>
        <a:lstStyle/>
        <a:p>
          <a:endParaRPr lang="en-IN"/>
        </a:p>
      </dgm:t>
    </dgm:pt>
    <dgm:pt modelId="{E5580358-E1E9-48E6-8F86-4DFE43320F3C}">
      <dgm:prSet custT="1"/>
      <dgm:spPr>
        <a:noFill/>
        <a:ln>
          <a:noFill/>
        </a:ln>
      </dgm:spPr>
      <dgm:t>
        <a:bodyPr/>
        <a:lstStyle/>
        <a:p>
          <a:r>
            <a:rPr lang="en-US" sz="1600" b="0" dirty="0">
              <a:solidFill>
                <a:schemeClr val="tx1">
                  <a:lumMod val="50000"/>
                </a:schemeClr>
              </a:solidFill>
              <a:latin typeface="Times New Roman" panose="02020603050405020304" pitchFamily="18" charset="0"/>
              <a:cs typeface="Times New Roman" panose="02020603050405020304" pitchFamily="18" charset="0"/>
            </a:rPr>
            <a:t>Prevention by consuming fewer calories, increasing activity &amp; exercise &amp; by eating modified diet</a:t>
          </a:r>
          <a:r>
            <a:rPr lang="en-US" sz="1600" b="1" dirty="0">
              <a:solidFill>
                <a:srgbClr val="002060"/>
              </a:solidFill>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dgm:t>
    </dgm:pt>
    <dgm:pt modelId="{4FE3255F-CA65-4B92-B8C3-5C18DE375DE7}" type="parTrans" cxnId="{C05B927E-B724-496D-AC03-5A52EC66EA87}">
      <dgm:prSet/>
      <dgm:spPr/>
      <dgm:t>
        <a:bodyPr/>
        <a:lstStyle/>
        <a:p>
          <a:endParaRPr lang="en-IN"/>
        </a:p>
      </dgm:t>
    </dgm:pt>
    <dgm:pt modelId="{8640CB54-D45B-463E-83AB-F202D37EF5EB}" type="sibTrans" cxnId="{C05B927E-B724-496D-AC03-5A52EC66EA87}">
      <dgm:prSet/>
      <dgm:spPr/>
      <dgm:t>
        <a:bodyPr/>
        <a:lstStyle/>
        <a:p>
          <a:endParaRPr lang="en-IN"/>
        </a:p>
      </dgm:t>
    </dgm:pt>
    <dgm:pt modelId="{AE3A623C-8CFE-44AF-86DC-993684AC1275}">
      <dgm:prSet phldrT="[Text]" custT="1"/>
      <dgm:spPr>
        <a:noFill/>
        <a:ln>
          <a:noFill/>
        </a:ln>
      </dgm:spPr>
      <dgm:t>
        <a:bodyPr/>
        <a:lstStyle/>
        <a:p>
          <a:pPr algn="ctr"/>
          <a:r>
            <a:rPr lang="en-IN" sz="1600" b="0" dirty="0">
              <a:solidFill>
                <a:schemeClr val="tx1">
                  <a:lumMod val="50000"/>
                </a:schemeClr>
              </a:solidFill>
              <a:latin typeface="Times New Roman" panose="02020603050405020304" pitchFamily="18" charset="0"/>
              <a:cs typeface="Times New Roman" panose="02020603050405020304" pitchFamily="18" charset="0"/>
            </a:rPr>
            <a:t>Obesity are two types </a:t>
          </a:r>
        </a:p>
        <a:p>
          <a:pPr algn="ctr"/>
          <a:r>
            <a:rPr lang="en-IN" sz="1600" b="0" dirty="0">
              <a:solidFill>
                <a:schemeClr val="tx1">
                  <a:lumMod val="50000"/>
                </a:schemeClr>
              </a:solidFill>
              <a:latin typeface="Times New Roman" panose="02020603050405020304" pitchFamily="18" charset="0"/>
              <a:cs typeface="Times New Roman" panose="02020603050405020304" pitchFamily="18" charset="0"/>
            </a:rPr>
            <a:t>1. Android obesity</a:t>
          </a:r>
        </a:p>
        <a:p>
          <a:pPr algn="ctr"/>
          <a:r>
            <a:rPr lang="en-IN" sz="1600" b="0" dirty="0">
              <a:solidFill>
                <a:schemeClr val="tx1">
                  <a:lumMod val="50000"/>
                </a:schemeClr>
              </a:solidFill>
              <a:latin typeface="Times New Roman" panose="02020603050405020304" pitchFamily="18" charset="0"/>
              <a:cs typeface="Times New Roman" panose="02020603050405020304" pitchFamily="18" charset="0"/>
            </a:rPr>
            <a:t>2. Gynoid obesity</a:t>
          </a:r>
        </a:p>
        <a:p>
          <a:pPr algn="ctr"/>
          <a:r>
            <a:rPr lang="en-IN" sz="1600" b="0" dirty="0">
              <a:solidFill>
                <a:schemeClr val="tx1">
                  <a:lumMod val="50000"/>
                </a:schemeClr>
              </a:solidFill>
              <a:latin typeface="Times New Roman" panose="02020603050405020304" pitchFamily="18" charset="0"/>
              <a:cs typeface="Times New Roman" panose="02020603050405020304" pitchFamily="18" charset="0"/>
            </a:rPr>
            <a:t>Android- accumulation of excess fat in the central abdominal</a:t>
          </a:r>
        </a:p>
        <a:p>
          <a:pPr algn="ctr"/>
          <a:r>
            <a:rPr lang="en-IN" sz="1600" b="0" dirty="0">
              <a:solidFill>
                <a:schemeClr val="tx1">
                  <a:lumMod val="50000"/>
                </a:schemeClr>
              </a:solidFill>
              <a:latin typeface="Times New Roman" panose="02020603050405020304" pitchFamily="18" charset="0"/>
              <a:cs typeface="Times New Roman" panose="02020603050405020304" pitchFamily="18" charset="0"/>
            </a:rPr>
            <a:t>Gynoid- fat accumulation lower part of the body </a:t>
          </a:r>
        </a:p>
      </dgm:t>
    </dgm:pt>
    <dgm:pt modelId="{CBF73453-CDFE-4492-84E6-7A0ECCCD9949}" type="sibTrans" cxnId="{A72096EB-D3C2-4CE6-8BF0-897D3DD0ABBF}">
      <dgm:prSet/>
      <dgm:spPr/>
      <dgm:t>
        <a:bodyPr/>
        <a:lstStyle/>
        <a:p>
          <a:endParaRPr lang="en-IN"/>
        </a:p>
      </dgm:t>
    </dgm:pt>
    <dgm:pt modelId="{E41CDBD3-9515-498A-92E8-29085376F8CC}" type="parTrans" cxnId="{A72096EB-D3C2-4CE6-8BF0-897D3DD0ABBF}">
      <dgm:prSet/>
      <dgm:spPr/>
      <dgm:t>
        <a:bodyPr/>
        <a:lstStyle/>
        <a:p>
          <a:endParaRPr lang="en-IN"/>
        </a:p>
      </dgm:t>
    </dgm:pt>
    <dgm:pt modelId="{1F58F6E1-1CB5-4BCB-AF93-1BFBD9860DEF}" type="pres">
      <dgm:prSet presAssocID="{19CBD5C1-CE9E-4756-9E23-BFFA93EA31F4}" presName="Name0" presStyleCnt="0">
        <dgm:presLayoutVars>
          <dgm:dir/>
          <dgm:resizeHandles val="exact"/>
        </dgm:presLayoutVars>
      </dgm:prSet>
      <dgm:spPr/>
    </dgm:pt>
    <dgm:pt modelId="{1B05B62B-34AC-46AD-8816-74B22FCB8B3F}" type="pres">
      <dgm:prSet presAssocID="{424A927D-CD00-4267-BD8C-DBDC3343944E}" presName="composite" presStyleCnt="0"/>
      <dgm:spPr/>
    </dgm:pt>
    <dgm:pt modelId="{BE06ADC7-C1D8-41CC-9371-38729612BD81}" type="pres">
      <dgm:prSet presAssocID="{424A927D-CD00-4267-BD8C-DBDC3343944E}" presName="imagSh" presStyleLbl="bgImgPlace1" presStyleIdx="0" presStyleCnt="2" custScaleY="68553" custLinFactNeighborX="-347" custLinFactNeighborY="-28012"/>
      <dgm:spPr>
        <a:blipFill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20EAB081-B2F3-437A-BD34-8E7BE5715C51}" type="pres">
      <dgm:prSet presAssocID="{424A927D-CD00-4267-BD8C-DBDC3343944E}" presName="txNode" presStyleLbl="node1" presStyleIdx="0" presStyleCnt="2" custScaleY="122597" custLinFactNeighborX="-876" custLinFactNeighborY="18982">
        <dgm:presLayoutVars>
          <dgm:bulletEnabled val="1"/>
        </dgm:presLayoutVars>
      </dgm:prSet>
      <dgm:spPr/>
    </dgm:pt>
    <dgm:pt modelId="{9D0765B6-B19F-4024-9509-93EB84A4F929}" type="pres">
      <dgm:prSet presAssocID="{6A5470C6-4F89-4E7C-A74C-EA7F874ED07E}" presName="sibTrans" presStyleLbl="sibTrans2D1" presStyleIdx="0" presStyleCnt="1" custLinFactY="100000" custLinFactNeighborX="62550" custLinFactNeighborY="138606"/>
      <dgm:spPr/>
    </dgm:pt>
    <dgm:pt modelId="{EA787A8A-FE6E-4169-9503-36913171F4BE}" type="pres">
      <dgm:prSet presAssocID="{6A5470C6-4F89-4E7C-A74C-EA7F874ED07E}" presName="connTx" presStyleLbl="sibTrans2D1" presStyleIdx="0" presStyleCnt="1"/>
      <dgm:spPr/>
    </dgm:pt>
    <dgm:pt modelId="{E1537417-221A-4554-A8E3-3ADB5ABF5089}" type="pres">
      <dgm:prSet presAssocID="{AE3A623C-8CFE-44AF-86DC-993684AC1275}" presName="composite" presStyleCnt="0"/>
      <dgm:spPr/>
    </dgm:pt>
    <dgm:pt modelId="{0AAA765E-8822-42C5-842C-D3B179B22677}" type="pres">
      <dgm:prSet presAssocID="{AE3A623C-8CFE-44AF-86DC-993684AC1275}" presName="imagSh" presStyleLbl="bgImgPlace1" presStyleIdx="1" presStyleCnt="2" custScaleY="66834" custLinFactNeighborX="-7314" custLinFactNeighborY="-15901"/>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DD0D6E66-0C15-4B14-A0E7-EB2DE8E5D87E}" type="pres">
      <dgm:prSet presAssocID="{AE3A623C-8CFE-44AF-86DC-993684AC1275}" presName="txNode" presStyleLbl="node1" presStyleIdx="1" presStyleCnt="2" custScaleY="142341" custLinFactNeighborX="-23567" custLinFactNeighborY="31">
        <dgm:presLayoutVars>
          <dgm:bulletEnabled val="1"/>
        </dgm:presLayoutVars>
      </dgm:prSet>
      <dgm:spPr/>
    </dgm:pt>
  </dgm:ptLst>
  <dgm:cxnLst>
    <dgm:cxn modelId="{C6310019-E656-489E-9762-1E36F1A54320}" type="presOf" srcId="{424A927D-CD00-4267-BD8C-DBDC3343944E}" destId="{20EAB081-B2F3-437A-BD34-8E7BE5715C51}" srcOrd="0" destOrd="0" presId="urn:microsoft.com/office/officeart/2005/8/layout/hProcess10"/>
    <dgm:cxn modelId="{0D013E63-08DC-4D47-A745-CA224AEEADC9}" type="presOf" srcId="{6A5470C6-4F89-4E7C-A74C-EA7F874ED07E}" destId="{9D0765B6-B19F-4024-9509-93EB84A4F929}" srcOrd="0" destOrd="0" presId="urn:microsoft.com/office/officeart/2005/8/layout/hProcess10"/>
    <dgm:cxn modelId="{26BB7148-1590-49F2-B672-3ED7BA4D1DC3}" type="presOf" srcId="{AE3A623C-8CFE-44AF-86DC-993684AC1275}" destId="{DD0D6E66-0C15-4B14-A0E7-EB2DE8E5D87E}" srcOrd="0" destOrd="0" presId="urn:microsoft.com/office/officeart/2005/8/layout/hProcess10"/>
    <dgm:cxn modelId="{C05B927E-B724-496D-AC03-5A52EC66EA87}" srcId="{424A927D-CD00-4267-BD8C-DBDC3343944E}" destId="{E5580358-E1E9-48E6-8F86-4DFE43320F3C}" srcOrd="1" destOrd="0" parTransId="{4FE3255F-CA65-4B92-B8C3-5C18DE375DE7}" sibTransId="{8640CB54-D45B-463E-83AB-F202D37EF5EB}"/>
    <dgm:cxn modelId="{D57379A7-9015-4EE5-8E52-7C970E85B549}" type="presOf" srcId="{19CBD5C1-CE9E-4756-9E23-BFFA93EA31F4}" destId="{1F58F6E1-1CB5-4BCB-AF93-1BFBD9860DEF}" srcOrd="0" destOrd="0" presId="urn:microsoft.com/office/officeart/2005/8/layout/hProcess10"/>
    <dgm:cxn modelId="{570C64B1-FD09-4633-9974-B82DA05BDF6C}" type="presOf" srcId="{E5580358-E1E9-48E6-8F86-4DFE43320F3C}" destId="{20EAB081-B2F3-437A-BD34-8E7BE5715C51}" srcOrd="0" destOrd="2" presId="urn:microsoft.com/office/officeart/2005/8/layout/hProcess10"/>
    <dgm:cxn modelId="{25553FC0-E777-406B-BA24-71184C9976F4}" type="presOf" srcId="{27DD00F7-CD9D-4476-B623-A3BA9C40F689}" destId="{20EAB081-B2F3-437A-BD34-8E7BE5715C51}" srcOrd="0" destOrd="1" presId="urn:microsoft.com/office/officeart/2005/8/layout/hProcess10"/>
    <dgm:cxn modelId="{A72096EB-D3C2-4CE6-8BF0-897D3DD0ABBF}" srcId="{19CBD5C1-CE9E-4756-9E23-BFFA93EA31F4}" destId="{AE3A623C-8CFE-44AF-86DC-993684AC1275}" srcOrd="1" destOrd="0" parTransId="{E41CDBD3-9515-498A-92E8-29085376F8CC}" sibTransId="{CBF73453-CDFE-4492-84E6-7A0ECCCD9949}"/>
    <dgm:cxn modelId="{D9FE28F6-53D3-4775-8D69-6D8C2120CFAB}" type="presOf" srcId="{6A5470C6-4F89-4E7C-A74C-EA7F874ED07E}" destId="{EA787A8A-FE6E-4169-9503-36913171F4BE}" srcOrd="1" destOrd="0" presId="urn:microsoft.com/office/officeart/2005/8/layout/hProcess10"/>
    <dgm:cxn modelId="{6C668BF6-4E93-41B7-A9C1-EA6BAB114352}" srcId="{424A927D-CD00-4267-BD8C-DBDC3343944E}" destId="{27DD00F7-CD9D-4476-B623-A3BA9C40F689}" srcOrd="0" destOrd="0" parTransId="{21D0320D-0D44-48F3-A76D-8DBE070D2368}" sibTransId="{9C906BF7-129B-468D-BA73-8C7F3B91FFA0}"/>
    <dgm:cxn modelId="{E3A8CCF6-9936-45F1-8ED1-BE75AFCEC752}" srcId="{19CBD5C1-CE9E-4756-9E23-BFFA93EA31F4}" destId="{424A927D-CD00-4267-BD8C-DBDC3343944E}" srcOrd="0" destOrd="0" parTransId="{6429FDA5-CD9B-42ED-A8DF-10F54A8D97B8}" sibTransId="{6A5470C6-4F89-4E7C-A74C-EA7F874ED07E}"/>
    <dgm:cxn modelId="{A11BA721-E4F6-4AB6-AEBA-F0D09C2427B4}" type="presParOf" srcId="{1F58F6E1-1CB5-4BCB-AF93-1BFBD9860DEF}" destId="{1B05B62B-34AC-46AD-8816-74B22FCB8B3F}" srcOrd="0" destOrd="0" presId="urn:microsoft.com/office/officeart/2005/8/layout/hProcess10"/>
    <dgm:cxn modelId="{42554FF8-DCC6-45E4-B29A-082D5ACB922B}" type="presParOf" srcId="{1B05B62B-34AC-46AD-8816-74B22FCB8B3F}" destId="{BE06ADC7-C1D8-41CC-9371-38729612BD81}" srcOrd="0" destOrd="0" presId="urn:microsoft.com/office/officeart/2005/8/layout/hProcess10"/>
    <dgm:cxn modelId="{ACFB03FE-283D-4F12-ABC6-AD6A8388D888}" type="presParOf" srcId="{1B05B62B-34AC-46AD-8816-74B22FCB8B3F}" destId="{20EAB081-B2F3-437A-BD34-8E7BE5715C51}" srcOrd="1" destOrd="0" presId="urn:microsoft.com/office/officeart/2005/8/layout/hProcess10"/>
    <dgm:cxn modelId="{5B0B6825-996C-47B8-BFCA-75D9BEA838BE}" type="presParOf" srcId="{1F58F6E1-1CB5-4BCB-AF93-1BFBD9860DEF}" destId="{9D0765B6-B19F-4024-9509-93EB84A4F929}" srcOrd="1" destOrd="0" presId="urn:microsoft.com/office/officeart/2005/8/layout/hProcess10"/>
    <dgm:cxn modelId="{31DA6F84-9300-4D8B-9E62-B9463F17F129}" type="presParOf" srcId="{9D0765B6-B19F-4024-9509-93EB84A4F929}" destId="{EA787A8A-FE6E-4169-9503-36913171F4BE}" srcOrd="0" destOrd="0" presId="urn:microsoft.com/office/officeart/2005/8/layout/hProcess10"/>
    <dgm:cxn modelId="{8947F6A3-B1A7-4FF6-8FF8-F10612BC2B44}" type="presParOf" srcId="{1F58F6E1-1CB5-4BCB-AF93-1BFBD9860DEF}" destId="{E1537417-221A-4554-A8E3-3ADB5ABF5089}" srcOrd="2" destOrd="0" presId="urn:microsoft.com/office/officeart/2005/8/layout/hProcess10"/>
    <dgm:cxn modelId="{5DD1101A-AD8A-44A8-93AF-9F568D26D7C8}" type="presParOf" srcId="{E1537417-221A-4554-A8E3-3ADB5ABF5089}" destId="{0AAA765E-8822-42C5-842C-D3B179B22677}" srcOrd="0" destOrd="0" presId="urn:microsoft.com/office/officeart/2005/8/layout/hProcess10"/>
    <dgm:cxn modelId="{DC8C6CBC-60C4-4E21-BBAB-85848E7DA9F4}" type="presParOf" srcId="{E1537417-221A-4554-A8E3-3ADB5ABF5089}" destId="{DD0D6E66-0C15-4B14-A0E7-EB2DE8E5D87E}" srcOrd="1" destOrd="0" presId="urn:microsoft.com/office/officeart/2005/8/layout/hProcess10"/>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6ADC7-C1D8-41CC-9371-38729612BD81}">
      <dsp:nvSpPr>
        <dsp:cNvPr id="0" name=""/>
        <dsp:cNvSpPr/>
      </dsp:nvSpPr>
      <dsp:spPr>
        <a:xfrm>
          <a:off x="0" y="0"/>
          <a:ext cx="2734069" cy="1874286"/>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EAB081-B2F3-437A-BD34-8E7BE5715C51}">
      <dsp:nvSpPr>
        <dsp:cNvPr id="0" name=""/>
        <dsp:cNvSpPr/>
      </dsp:nvSpPr>
      <dsp:spPr>
        <a:xfrm>
          <a:off x="424204" y="1836970"/>
          <a:ext cx="2734069" cy="3351886"/>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002060"/>
              </a:solidFill>
              <a:latin typeface="Times New Roman" panose="02020603050405020304" pitchFamily="18" charset="0"/>
              <a:cs typeface="Times New Roman" panose="02020603050405020304" pitchFamily="18" charset="0"/>
            </a:rPr>
            <a:t>Intro-</a:t>
          </a:r>
          <a:endParaRPr lang="en-IN"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0" kern="1200" dirty="0">
              <a:solidFill>
                <a:schemeClr val="tx1">
                  <a:lumMod val="50000"/>
                </a:schemeClr>
              </a:solidFill>
              <a:latin typeface="Times New Roman" panose="02020603050405020304" pitchFamily="18" charset="0"/>
              <a:cs typeface="Times New Roman" panose="02020603050405020304" pitchFamily="18" charset="0"/>
            </a:rPr>
            <a:t>Obesity is an excess of body fat , it causes many health problems like heart disease, diabetes &amp; high BP</a:t>
          </a:r>
          <a:endParaRPr lang="en-IN" sz="1600" b="0" kern="1200" dirty="0">
            <a:solidFill>
              <a:schemeClr val="tx1">
                <a:lumMod val="50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0" kern="1200" dirty="0">
              <a:solidFill>
                <a:schemeClr val="tx1">
                  <a:lumMod val="50000"/>
                </a:schemeClr>
              </a:solidFill>
              <a:latin typeface="Times New Roman" panose="02020603050405020304" pitchFamily="18" charset="0"/>
              <a:cs typeface="Times New Roman" panose="02020603050405020304" pitchFamily="18" charset="0"/>
            </a:rPr>
            <a:t>Prevention by consuming fewer calories, increasing activity &amp; exercise &amp; by eating modified diet</a:t>
          </a:r>
          <a:r>
            <a:rPr lang="en-US" sz="1600" b="1" kern="1200" dirty="0">
              <a:solidFill>
                <a:srgbClr val="002060"/>
              </a:solidFill>
              <a:latin typeface="Times New Roman" panose="02020603050405020304" pitchFamily="18" charset="0"/>
              <a:cs typeface="Times New Roman" panose="02020603050405020304" pitchFamily="18" charset="0"/>
            </a:rPr>
            <a:t>.</a:t>
          </a:r>
          <a:endParaRPr lang="en-IN" sz="1600" kern="1200" dirty="0">
            <a:latin typeface="Times New Roman" panose="02020603050405020304" pitchFamily="18" charset="0"/>
            <a:cs typeface="Times New Roman" panose="02020603050405020304" pitchFamily="18" charset="0"/>
          </a:endParaRPr>
        </a:p>
      </dsp:txBody>
      <dsp:txXfrm>
        <a:off x="504282" y="1917048"/>
        <a:ext cx="2573913" cy="3191730"/>
      </dsp:txXfrm>
    </dsp:sp>
    <dsp:sp modelId="{9D0765B6-B19F-4024-9509-93EB84A4F929}">
      <dsp:nvSpPr>
        <dsp:cNvPr id="0" name=""/>
        <dsp:cNvSpPr/>
      </dsp:nvSpPr>
      <dsp:spPr>
        <a:xfrm rot="21580013">
          <a:off x="3478107" y="2164266"/>
          <a:ext cx="457736" cy="6569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3478108" y="2296057"/>
        <a:ext cx="320415" cy="394174"/>
      </dsp:txXfrm>
    </dsp:sp>
    <dsp:sp modelId="{0AAA765E-8822-42C5-842C-D3B179B22677}">
      <dsp:nvSpPr>
        <dsp:cNvPr id="0" name=""/>
        <dsp:cNvSpPr/>
      </dsp:nvSpPr>
      <dsp:spPr>
        <a:xfrm>
          <a:off x="4041865" y="0"/>
          <a:ext cx="2734069" cy="1827287"/>
        </a:xfrm>
        <a:prstGeom prst="roundRect">
          <a:avLst>
            <a:gd name="adj" fmla="val 10000"/>
          </a:avLst>
        </a:prstGeom>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D6E66-0C15-4B14-A0E7-EB2DE8E5D87E}">
      <dsp:nvSpPr>
        <dsp:cNvPr id="0" name=""/>
        <dsp:cNvSpPr/>
      </dsp:nvSpPr>
      <dsp:spPr>
        <a:xfrm>
          <a:off x="4042577" y="953542"/>
          <a:ext cx="2734069" cy="389170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dirty="0">
              <a:solidFill>
                <a:schemeClr val="tx1">
                  <a:lumMod val="50000"/>
                </a:schemeClr>
              </a:solidFill>
              <a:latin typeface="Times New Roman" panose="02020603050405020304" pitchFamily="18" charset="0"/>
              <a:cs typeface="Times New Roman" panose="02020603050405020304" pitchFamily="18" charset="0"/>
            </a:rPr>
            <a:t>Obesity are two types </a:t>
          </a:r>
        </a:p>
        <a:p>
          <a:pPr marL="0" lvl="0" indent="0" algn="ctr" defTabSz="711200">
            <a:lnSpc>
              <a:spcPct val="90000"/>
            </a:lnSpc>
            <a:spcBef>
              <a:spcPct val="0"/>
            </a:spcBef>
            <a:spcAft>
              <a:spcPct val="35000"/>
            </a:spcAft>
            <a:buNone/>
          </a:pPr>
          <a:r>
            <a:rPr lang="en-IN" sz="1600" b="0" kern="1200" dirty="0">
              <a:solidFill>
                <a:schemeClr val="tx1">
                  <a:lumMod val="50000"/>
                </a:schemeClr>
              </a:solidFill>
              <a:latin typeface="Times New Roman" panose="02020603050405020304" pitchFamily="18" charset="0"/>
              <a:cs typeface="Times New Roman" panose="02020603050405020304" pitchFamily="18" charset="0"/>
            </a:rPr>
            <a:t>1. Android obesity</a:t>
          </a:r>
        </a:p>
        <a:p>
          <a:pPr marL="0" lvl="0" indent="0" algn="ctr" defTabSz="711200">
            <a:lnSpc>
              <a:spcPct val="90000"/>
            </a:lnSpc>
            <a:spcBef>
              <a:spcPct val="0"/>
            </a:spcBef>
            <a:spcAft>
              <a:spcPct val="35000"/>
            </a:spcAft>
            <a:buNone/>
          </a:pPr>
          <a:r>
            <a:rPr lang="en-IN" sz="1600" b="0" kern="1200" dirty="0">
              <a:solidFill>
                <a:schemeClr val="tx1">
                  <a:lumMod val="50000"/>
                </a:schemeClr>
              </a:solidFill>
              <a:latin typeface="Times New Roman" panose="02020603050405020304" pitchFamily="18" charset="0"/>
              <a:cs typeface="Times New Roman" panose="02020603050405020304" pitchFamily="18" charset="0"/>
            </a:rPr>
            <a:t>2. Gynoid obesity</a:t>
          </a:r>
        </a:p>
        <a:p>
          <a:pPr marL="0" lvl="0" indent="0" algn="ctr" defTabSz="711200">
            <a:lnSpc>
              <a:spcPct val="90000"/>
            </a:lnSpc>
            <a:spcBef>
              <a:spcPct val="0"/>
            </a:spcBef>
            <a:spcAft>
              <a:spcPct val="35000"/>
            </a:spcAft>
            <a:buNone/>
          </a:pPr>
          <a:r>
            <a:rPr lang="en-IN" sz="1600" b="0" kern="1200" dirty="0">
              <a:solidFill>
                <a:schemeClr val="tx1">
                  <a:lumMod val="50000"/>
                </a:schemeClr>
              </a:solidFill>
              <a:latin typeface="Times New Roman" panose="02020603050405020304" pitchFamily="18" charset="0"/>
              <a:cs typeface="Times New Roman" panose="02020603050405020304" pitchFamily="18" charset="0"/>
            </a:rPr>
            <a:t>Android- accumulation of excess fat in the central abdominal</a:t>
          </a:r>
        </a:p>
        <a:p>
          <a:pPr marL="0" lvl="0" indent="0" algn="ctr" defTabSz="711200">
            <a:lnSpc>
              <a:spcPct val="90000"/>
            </a:lnSpc>
            <a:spcBef>
              <a:spcPct val="0"/>
            </a:spcBef>
            <a:spcAft>
              <a:spcPct val="35000"/>
            </a:spcAft>
            <a:buNone/>
          </a:pPr>
          <a:r>
            <a:rPr lang="en-IN" sz="1600" b="0" kern="1200" dirty="0">
              <a:solidFill>
                <a:schemeClr val="tx1">
                  <a:lumMod val="50000"/>
                </a:schemeClr>
              </a:solidFill>
              <a:latin typeface="Times New Roman" panose="02020603050405020304" pitchFamily="18" charset="0"/>
              <a:cs typeface="Times New Roman" panose="02020603050405020304" pitchFamily="18" charset="0"/>
            </a:rPr>
            <a:t>Gynoid- fat accumulation lower part of the body </a:t>
          </a:r>
        </a:p>
      </dsp:txBody>
      <dsp:txXfrm>
        <a:off x="4122655" y="1033620"/>
        <a:ext cx="2573913" cy="37315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4"/>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53925" y="689125"/>
            <a:ext cx="5636136" cy="2822749"/>
          </a:xfrm>
          <a:prstGeom prst="rect">
            <a:avLst/>
          </a:prstGeom>
          <a:noFill/>
          <a:ln>
            <a:noFill/>
          </a:ln>
          <a:effectLst>
            <a:outerShdw blurRad="28575" dist="9525" dir="5400000" algn="bl" rotWithShape="0">
              <a:srgbClr val="274E13">
                <a:alpha val="40000"/>
              </a:srgbClr>
            </a:outerShdw>
          </a:effectLst>
        </p:spPr>
      </p:pic>
      <p:pic>
        <p:nvPicPr>
          <p:cNvPr id="12" name="Google Shape;12;p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3067050"/>
            <a:ext cx="9144000" cy="2076450"/>
          </a:xfrm>
          <a:prstGeom prst="rect">
            <a:avLst/>
          </a:prstGeom>
          <a:noFill/>
          <a:ln>
            <a:noFill/>
          </a:ln>
        </p:spPr>
      </p:pic>
      <p:sp>
        <p:nvSpPr>
          <p:cNvPr id="13" name="Google Shape;13;p2"/>
          <p:cNvSpPr txBox="1">
            <a:spLocks noGrp="1"/>
          </p:cNvSpPr>
          <p:nvPr>
            <p:ph type="ctrTitle"/>
          </p:nvPr>
        </p:nvSpPr>
        <p:spPr>
          <a:xfrm>
            <a:off x="1914900" y="1232450"/>
            <a:ext cx="5314200" cy="1736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5000"/>
              <a:buNone/>
              <a:defRPr sz="5000">
                <a:solidFill>
                  <a:schemeClr val="lt2"/>
                </a:solidFill>
              </a:defRPr>
            </a:lvl1pPr>
            <a:lvl2pPr lvl="1" rtl="0">
              <a:spcBef>
                <a:spcPts val="0"/>
              </a:spcBef>
              <a:spcAft>
                <a:spcPts val="0"/>
              </a:spcAft>
              <a:buClr>
                <a:schemeClr val="lt2"/>
              </a:buClr>
              <a:buSzPts val="5000"/>
              <a:buNone/>
              <a:defRPr sz="5000">
                <a:solidFill>
                  <a:schemeClr val="lt2"/>
                </a:solidFill>
              </a:defRPr>
            </a:lvl2pPr>
            <a:lvl3pPr lvl="2" rtl="0">
              <a:spcBef>
                <a:spcPts val="0"/>
              </a:spcBef>
              <a:spcAft>
                <a:spcPts val="0"/>
              </a:spcAft>
              <a:buClr>
                <a:schemeClr val="lt2"/>
              </a:buClr>
              <a:buSzPts val="5000"/>
              <a:buNone/>
              <a:defRPr sz="5000">
                <a:solidFill>
                  <a:schemeClr val="lt2"/>
                </a:solidFill>
              </a:defRPr>
            </a:lvl3pPr>
            <a:lvl4pPr lvl="3" rtl="0">
              <a:spcBef>
                <a:spcPts val="0"/>
              </a:spcBef>
              <a:spcAft>
                <a:spcPts val="0"/>
              </a:spcAft>
              <a:buClr>
                <a:schemeClr val="lt2"/>
              </a:buClr>
              <a:buSzPts val="5000"/>
              <a:buNone/>
              <a:defRPr sz="5000">
                <a:solidFill>
                  <a:schemeClr val="lt2"/>
                </a:solidFill>
              </a:defRPr>
            </a:lvl4pPr>
            <a:lvl5pPr lvl="4" rtl="0">
              <a:spcBef>
                <a:spcPts val="0"/>
              </a:spcBef>
              <a:spcAft>
                <a:spcPts val="0"/>
              </a:spcAft>
              <a:buClr>
                <a:schemeClr val="lt2"/>
              </a:buClr>
              <a:buSzPts val="5000"/>
              <a:buNone/>
              <a:defRPr sz="5000">
                <a:solidFill>
                  <a:schemeClr val="lt2"/>
                </a:solidFill>
              </a:defRPr>
            </a:lvl5pPr>
            <a:lvl6pPr lvl="5" rtl="0">
              <a:spcBef>
                <a:spcPts val="0"/>
              </a:spcBef>
              <a:spcAft>
                <a:spcPts val="0"/>
              </a:spcAft>
              <a:buClr>
                <a:schemeClr val="lt2"/>
              </a:buClr>
              <a:buSzPts val="5000"/>
              <a:buNone/>
              <a:defRPr sz="5000">
                <a:solidFill>
                  <a:schemeClr val="lt2"/>
                </a:solidFill>
              </a:defRPr>
            </a:lvl6pPr>
            <a:lvl7pPr lvl="6" rtl="0">
              <a:spcBef>
                <a:spcPts val="0"/>
              </a:spcBef>
              <a:spcAft>
                <a:spcPts val="0"/>
              </a:spcAft>
              <a:buClr>
                <a:schemeClr val="lt2"/>
              </a:buClr>
              <a:buSzPts val="5000"/>
              <a:buNone/>
              <a:defRPr sz="5000">
                <a:solidFill>
                  <a:schemeClr val="lt2"/>
                </a:solidFill>
              </a:defRPr>
            </a:lvl7pPr>
            <a:lvl8pPr lvl="7" rtl="0">
              <a:spcBef>
                <a:spcPts val="0"/>
              </a:spcBef>
              <a:spcAft>
                <a:spcPts val="0"/>
              </a:spcAft>
              <a:buClr>
                <a:schemeClr val="lt2"/>
              </a:buClr>
              <a:buSzPts val="5000"/>
              <a:buNone/>
              <a:defRPr sz="5000">
                <a:solidFill>
                  <a:schemeClr val="lt2"/>
                </a:solidFill>
              </a:defRPr>
            </a:lvl8pPr>
            <a:lvl9pPr lvl="8" rtl="0">
              <a:spcBef>
                <a:spcPts val="0"/>
              </a:spcBef>
              <a:spcAft>
                <a:spcPts val="0"/>
              </a:spcAft>
              <a:buClr>
                <a:schemeClr val="lt2"/>
              </a:buClr>
              <a:buSzPts val="5000"/>
              <a:buNone/>
              <a:defRPr sz="5000">
                <a:solidFill>
                  <a:schemeClr val="l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pic>
        <p:nvPicPr>
          <p:cNvPr id="15" name="Google Shape;15;p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53925" y="689125"/>
            <a:ext cx="5636136" cy="2822749"/>
          </a:xfrm>
          <a:prstGeom prst="rect">
            <a:avLst/>
          </a:prstGeom>
          <a:noFill/>
          <a:ln>
            <a:noFill/>
          </a:ln>
        </p:spPr>
      </p:pic>
      <p:pic>
        <p:nvPicPr>
          <p:cNvPr id="16" name="Google Shape;16;p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3067050"/>
            <a:ext cx="9144000" cy="2076450"/>
          </a:xfrm>
          <a:prstGeom prst="rect">
            <a:avLst/>
          </a:prstGeom>
          <a:noFill/>
          <a:ln>
            <a:noFill/>
          </a:ln>
        </p:spPr>
      </p:pic>
      <p:sp>
        <p:nvSpPr>
          <p:cNvPr id="17" name="Google Shape;17;p3"/>
          <p:cNvSpPr txBox="1">
            <a:spLocks noGrp="1"/>
          </p:cNvSpPr>
          <p:nvPr>
            <p:ph type="ctrTitle"/>
          </p:nvPr>
        </p:nvSpPr>
        <p:spPr>
          <a:xfrm>
            <a:off x="1871125" y="1126150"/>
            <a:ext cx="5401800" cy="1159800"/>
          </a:xfrm>
          <a:prstGeom prst="rect">
            <a:avLst/>
          </a:prstGeom>
        </p:spPr>
        <p:txBody>
          <a:bodyPr spcFirstLastPara="1" wrap="square" lIns="0" tIns="0" rIns="0" bIns="0" anchor="b" anchorCtr="0">
            <a:noAutofit/>
          </a:bodyPr>
          <a:lstStyle>
            <a:lvl1pPr lvl="0" algn="ctr" rtl="0">
              <a:spcBef>
                <a:spcPts val="0"/>
              </a:spcBef>
              <a:spcAft>
                <a:spcPts val="0"/>
              </a:spcAft>
              <a:buClr>
                <a:schemeClr val="lt2"/>
              </a:buClr>
              <a:buSzPts val="4600"/>
              <a:buNone/>
              <a:defRPr sz="4600">
                <a:solidFill>
                  <a:schemeClr val="lt2"/>
                </a:solidFill>
              </a:defRPr>
            </a:lvl1pPr>
            <a:lvl2pPr lvl="1" algn="ctr" rtl="0">
              <a:spcBef>
                <a:spcPts val="0"/>
              </a:spcBef>
              <a:spcAft>
                <a:spcPts val="0"/>
              </a:spcAft>
              <a:buClr>
                <a:schemeClr val="lt2"/>
              </a:buClr>
              <a:buSzPts val="4600"/>
              <a:buNone/>
              <a:defRPr sz="4600">
                <a:solidFill>
                  <a:schemeClr val="lt2"/>
                </a:solidFill>
              </a:defRPr>
            </a:lvl2pPr>
            <a:lvl3pPr lvl="2" algn="ctr" rtl="0">
              <a:spcBef>
                <a:spcPts val="0"/>
              </a:spcBef>
              <a:spcAft>
                <a:spcPts val="0"/>
              </a:spcAft>
              <a:buClr>
                <a:schemeClr val="lt2"/>
              </a:buClr>
              <a:buSzPts val="4600"/>
              <a:buNone/>
              <a:defRPr sz="4600">
                <a:solidFill>
                  <a:schemeClr val="lt2"/>
                </a:solidFill>
              </a:defRPr>
            </a:lvl3pPr>
            <a:lvl4pPr lvl="3" algn="ctr" rtl="0">
              <a:spcBef>
                <a:spcPts val="0"/>
              </a:spcBef>
              <a:spcAft>
                <a:spcPts val="0"/>
              </a:spcAft>
              <a:buClr>
                <a:schemeClr val="lt2"/>
              </a:buClr>
              <a:buSzPts val="4600"/>
              <a:buNone/>
              <a:defRPr sz="4600">
                <a:solidFill>
                  <a:schemeClr val="lt2"/>
                </a:solidFill>
              </a:defRPr>
            </a:lvl4pPr>
            <a:lvl5pPr lvl="4" algn="ctr" rtl="0">
              <a:spcBef>
                <a:spcPts val="0"/>
              </a:spcBef>
              <a:spcAft>
                <a:spcPts val="0"/>
              </a:spcAft>
              <a:buClr>
                <a:schemeClr val="lt2"/>
              </a:buClr>
              <a:buSzPts val="4600"/>
              <a:buNone/>
              <a:defRPr sz="4600">
                <a:solidFill>
                  <a:schemeClr val="lt2"/>
                </a:solidFill>
              </a:defRPr>
            </a:lvl5pPr>
            <a:lvl6pPr lvl="5" algn="ctr" rtl="0">
              <a:spcBef>
                <a:spcPts val="0"/>
              </a:spcBef>
              <a:spcAft>
                <a:spcPts val="0"/>
              </a:spcAft>
              <a:buClr>
                <a:schemeClr val="lt2"/>
              </a:buClr>
              <a:buSzPts val="4600"/>
              <a:buNone/>
              <a:defRPr sz="4600">
                <a:solidFill>
                  <a:schemeClr val="lt2"/>
                </a:solidFill>
              </a:defRPr>
            </a:lvl6pPr>
            <a:lvl7pPr lvl="6" algn="ctr" rtl="0">
              <a:spcBef>
                <a:spcPts val="0"/>
              </a:spcBef>
              <a:spcAft>
                <a:spcPts val="0"/>
              </a:spcAft>
              <a:buClr>
                <a:schemeClr val="lt2"/>
              </a:buClr>
              <a:buSzPts val="4600"/>
              <a:buNone/>
              <a:defRPr sz="4600">
                <a:solidFill>
                  <a:schemeClr val="lt2"/>
                </a:solidFill>
              </a:defRPr>
            </a:lvl7pPr>
            <a:lvl8pPr lvl="7" algn="ctr" rtl="0">
              <a:spcBef>
                <a:spcPts val="0"/>
              </a:spcBef>
              <a:spcAft>
                <a:spcPts val="0"/>
              </a:spcAft>
              <a:buClr>
                <a:schemeClr val="lt2"/>
              </a:buClr>
              <a:buSzPts val="4600"/>
              <a:buNone/>
              <a:defRPr sz="4600">
                <a:solidFill>
                  <a:schemeClr val="lt2"/>
                </a:solidFill>
              </a:defRPr>
            </a:lvl8pPr>
            <a:lvl9pPr lvl="8" algn="ctr" rtl="0">
              <a:spcBef>
                <a:spcPts val="0"/>
              </a:spcBef>
              <a:spcAft>
                <a:spcPts val="0"/>
              </a:spcAft>
              <a:buClr>
                <a:schemeClr val="lt2"/>
              </a:buClr>
              <a:buSzPts val="4600"/>
              <a:buNone/>
              <a:defRPr sz="4600">
                <a:solidFill>
                  <a:schemeClr val="lt2"/>
                </a:solidFill>
              </a:defRPr>
            </a:lvl9pPr>
          </a:lstStyle>
          <a:p>
            <a:endParaRPr/>
          </a:p>
        </p:txBody>
      </p:sp>
      <p:sp>
        <p:nvSpPr>
          <p:cNvPr id="18" name="Google Shape;18;p3"/>
          <p:cNvSpPr txBox="1">
            <a:spLocks noGrp="1"/>
          </p:cNvSpPr>
          <p:nvPr>
            <p:ph type="subTitle" idx="1"/>
          </p:nvPr>
        </p:nvSpPr>
        <p:spPr>
          <a:xfrm>
            <a:off x="1871125" y="2306651"/>
            <a:ext cx="5401800" cy="4113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400"/>
              <a:buNone/>
              <a:defRPr>
                <a:solidFill>
                  <a:schemeClr val="accent1"/>
                </a:solidFill>
              </a:defRPr>
            </a:lvl1pPr>
            <a:lvl2pPr lvl="1" algn="ctr" rtl="0">
              <a:spcBef>
                <a:spcPts val="800"/>
              </a:spcBef>
              <a:spcAft>
                <a:spcPts val="0"/>
              </a:spcAft>
              <a:buClr>
                <a:schemeClr val="accent1"/>
              </a:buClr>
              <a:buSzPts val="3000"/>
              <a:buNone/>
              <a:defRPr sz="3000">
                <a:solidFill>
                  <a:schemeClr val="accent1"/>
                </a:solidFill>
              </a:defRPr>
            </a:lvl2pPr>
            <a:lvl3pPr lvl="2" algn="ctr" rtl="0">
              <a:spcBef>
                <a:spcPts val="800"/>
              </a:spcBef>
              <a:spcAft>
                <a:spcPts val="0"/>
              </a:spcAft>
              <a:buClr>
                <a:schemeClr val="accent1"/>
              </a:buClr>
              <a:buSzPts val="3000"/>
              <a:buNone/>
              <a:defRPr sz="3000">
                <a:solidFill>
                  <a:schemeClr val="accent1"/>
                </a:solidFill>
              </a:defRPr>
            </a:lvl3pPr>
            <a:lvl4pPr lvl="3" algn="ctr" rtl="0">
              <a:spcBef>
                <a:spcPts val="800"/>
              </a:spcBef>
              <a:spcAft>
                <a:spcPts val="0"/>
              </a:spcAft>
              <a:buClr>
                <a:schemeClr val="accent1"/>
              </a:buClr>
              <a:buSzPts val="3000"/>
              <a:buNone/>
              <a:defRPr sz="3000">
                <a:solidFill>
                  <a:schemeClr val="accent1"/>
                </a:solidFill>
              </a:defRPr>
            </a:lvl4pPr>
            <a:lvl5pPr lvl="4" algn="ctr" rtl="0">
              <a:spcBef>
                <a:spcPts val="800"/>
              </a:spcBef>
              <a:spcAft>
                <a:spcPts val="0"/>
              </a:spcAft>
              <a:buClr>
                <a:schemeClr val="accent1"/>
              </a:buClr>
              <a:buSzPts val="3000"/>
              <a:buNone/>
              <a:defRPr sz="3000">
                <a:solidFill>
                  <a:schemeClr val="accent1"/>
                </a:solidFill>
              </a:defRPr>
            </a:lvl5pPr>
            <a:lvl6pPr lvl="5" algn="ctr" rtl="0">
              <a:spcBef>
                <a:spcPts val="800"/>
              </a:spcBef>
              <a:spcAft>
                <a:spcPts val="0"/>
              </a:spcAft>
              <a:buClr>
                <a:schemeClr val="accent1"/>
              </a:buClr>
              <a:buSzPts val="3000"/>
              <a:buNone/>
              <a:defRPr sz="3000">
                <a:solidFill>
                  <a:schemeClr val="accent1"/>
                </a:solidFill>
              </a:defRPr>
            </a:lvl6pPr>
            <a:lvl7pPr lvl="6" algn="ctr" rtl="0">
              <a:spcBef>
                <a:spcPts val="800"/>
              </a:spcBef>
              <a:spcAft>
                <a:spcPts val="0"/>
              </a:spcAft>
              <a:buClr>
                <a:schemeClr val="accent1"/>
              </a:buClr>
              <a:buSzPts val="3000"/>
              <a:buNone/>
              <a:defRPr sz="3000">
                <a:solidFill>
                  <a:schemeClr val="accent1"/>
                </a:solidFill>
              </a:defRPr>
            </a:lvl7pPr>
            <a:lvl8pPr lvl="7" algn="ctr" rtl="0">
              <a:spcBef>
                <a:spcPts val="800"/>
              </a:spcBef>
              <a:spcAft>
                <a:spcPts val="0"/>
              </a:spcAft>
              <a:buClr>
                <a:schemeClr val="accent1"/>
              </a:buClr>
              <a:buSzPts val="3000"/>
              <a:buNone/>
              <a:defRPr sz="3000">
                <a:solidFill>
                  <a:schemeClr val="accent1"/>
                </a:solidFill>
              </a:defRPr>
            </a:lvl8pPr>
            <a:lvl9pPr lvl="8" algn="ctr" rtl="0">
              <a:spcBef>
                <a:spcPts val="800"/>
              </a:spcBef>
              <a:spcAft>
                <a:spcPts val="80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pic>
        <p:nvPicPr>
          <p:cNvPr id="26" name="Google Shape;26;p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0" y="3586169"/>
            <a:ext cx="9144000" cy="1557338"/>
          </a:xfrm>
          <a:prstGeom prst="rect">
            <a:avLst/>
          </a:prstGeom>
          <a:noFill/>
          <a:ln>
            <a:noFill/>
          </a:ln>
        </p:spPr>
      </p:pic>
      <p:sp>
        <p:nvSpPr>
          <p:cNvPr id="27" name="Google Shape;27;p5"/>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1080050" y="1201548"/>
            <a:ext cx="6984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9" name="Google Shape;29;p5"/>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0" name="Google Shape;30;p5"/>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pic>
        <p:nvPicPr>
          <p:cNvPr id="32" name="Google Shape;32;p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0" y="3586169"/>
            <a:ext cx="9144000" cy="1557338"/>
          </a:xfrm>
          <a:prstGeom prst="rect">
            <a:avLst/>
          </a:prstGeom>
          <a:noFill/>
          <a:ln>
            <a:noFill/>
          </a:ln>
        </p:spPr>
      </p:pic>
      <p:sp>
        <p:nvSpPr>
          <p:cNvPr id="33" name="Google Shape;33;p6"/>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6"/>
          <p:cNvSpPr txBox="1">
            <a:spLocks noGrp="1"/>
          </p:cNvSpPr>
          <p:nvPr>
            <p:ph type="body" idx="1"/>
          </p:nvPr>
        </p:nvSpPr>
        <p:spPr>
          <a:xfrm>
            <a:off x="855275" y="1201550"/>
            <a:ext cx="3473100" cy="2999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body" idx="2"/>
          </p:nvPr>
        </p:nvSpPr>
        <p:spPr>
          <a:xfrm>
            <a:off x="4815599" y="1201550"/>
            <a:ext cx="3473100" cy="2999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6" name="Google Shape;36;p6"/>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7" name="Google Shape;37;p6"/>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8"/>
        <p:cNvGrpSpPr/>
        <p:nvPr/>
      </p:nvGrpSpPr>
      <p:grpSpPr>
        <a:xfrm>
          <a:off x="0" y="0"/>
          <a:ext cx="0" cy="0"/>
          <a:chOff x="0" y="0"/>
          <a:chExt cx="0" cy="0"/>
        </a:xfrm>
      </p:grpSpPr>
      <p:pic>
        <p:nvPicPr>
          <p:cNvPr id="39" name="Google Shape;39;p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0" y="3586169"/>
            <a:ext cx="9144000" cy="1557338"/>
          </a:xfrm>
          <a:prstGeom prst="rect">
            <a:avLst/>
          </a:prstGeom>
          <a:noFill/>
          <a:ln>
            <a:noFill/>
          </a:ln>
        </p:spPr>
      </p:pic>
      <p:sp>
        <p:nvSpPr>
          <p:cNvPr id="40" name="Google Shape;40;p7"/>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7"/>
          <p:cNvSpPr txBox="1">
            <a:spLocks noGrp="1"/>
          </p:cNvSpPr>
          <p:nvPr>
            <p:ph type="body" idx="1"/>
          </p:nvPr>
        </p:nvSpPr>
        <p:spPr>
          <a:xfrm>
            <a:off x="855300" y="1201550"/>
            <a:ext cx="2315700" cy="3045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2" name="Google Shape;42;p7"/>
          <p:cNvSpPr txBox="1">
            <a:spLocks noGrp="1"/>
          </p:cNvSpPr>
          <p:nvPr>
            <p:ph type="body" idx="2"/>
          </p:nvPr>
        </p:nvSpPr>
        <p:spPr>
          <a:xfrm>
            <a:off x="3414200" y="1201550"/>
            <a:ext cx="2315700" cy="3045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3" name="Google Shape;43;p7"/>
          <p:cNvSpPr txBox="1">
            <a:spLocks noGrp="1"/>
          </p:cNvSpPr>
          <p:nvPr>
            <p:ph type="body" idx="3"/>
          </p:nvPr>
        </p:nvSpPr>
        <p:spPr>
          <a:xfrm>
            <a:off x="5973099" y="1201550"/>
            <a:ext cx="2315700" cy="3045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4" name="Google Shape;44;p7"/>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5" name="Google Shape;45;p7"/>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pic>
        <p:nvPicPr>
          <p:cNvPr id="47" name="Google Shape;47;p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0" y="3586169"/>
            <a:ext cx="9144000" cy="1557338"/>
          </a:xfrm>
          <a:prstGeom prst="rect">
            <a:avLst/>
          </a:prstGeom>
          <a:noFill/>
          <a:ln>
            <a:noFill/>
          </a:ln>
        </p:spPr>
      </p:pic>
      <p:sp>
        <p:nvSpPr>
          <p:cNvPr id="48" name="Google Shape;48;p8"/>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9" name="Google Shape;49;p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0" name="Google Shape;50;p8"/>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pic>
        <p:nvPicPr>
          <p:cNvPr id="56" name="Google Shape;56;p1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0" y="3586169"/>
            <a:ext cx="9144000" cy="1557338"/>
          </a:xfrm>
          <a:prstGeom prst="rect">
            <a:avLst/>
          </a:prstGeom>
          <a:noFill/>
          <a:ln>
            <a:noFill/>
          </a:ln>
        </p:spPr>
      </p:pic>
      <p:sp>
        <p:nvSpPr>
          <p:cNvPr id="57" name="Google Shape;57;p10"/>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94BA21-DA0B-4C50-BDBC-55B882D3A48C}"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2DBD9-9709-4D8F-852E-7C4E19DD1EC6}" type="slidenum">
              <a:rPr lang="en-US" smtClean="0"/>
              <a:pPr/>
              <a:t>‹#›</a:t>
            </a:fld>
            <a:endParaRPr lang="en-US"/>
          </a:p>
        </p:txBody>
      </p:sp>
    </p:spTree>
    <p:extLst>
      <p:ext uri="{BB962C8B-B14F-4D97-AF65-F5344CB8AC3E}">
        <p14:creationId xmlns:p14="http://schemas.microsoft.com/office/powerpoint/2010/main" val="2353277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89164-6A8C-F048-9EAD-CF056A8C2A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EB3233-DD3E-FA47-9B05-6A2C395D0C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6A0B6-B5A8-AF4E-A27E-20B007228D92}"/>
              </a:ext>
            </a:extLst>
          </p:cNvPr>
          <p:cNvSpPr>
            <a:spLocks noGrp="1"/>
          </p:cNvSpPr>
          <p:nvPr>
            <p:ph type="dt" sz="half" idx="10"/>
          </p:nvPr>
        </p:nvSpPr>
        <p:spPr/>
        <p:txBody>
          <a:bodyPr/>
          <a:lstStyle/>
          <a:p>
            <a:fld id="{DE80683F-EEB5-6A42-8552-C627914416C4}" type="datetimeFigureOut">
              <a:rPr lang="en-US"/>
              <a:t>3/12/2022</a:t>
            </a:fld>
            <a:endParaRPr lang="en-US"/>
          </a:p>
        </p:txBody>
      </p:sp>
      <p:sp>
        <p:nvSpPr>
          <p:cNvPr id="5" name="Footer Placeholder 4">
            <a:extLst>
              <a:ext uri="{FF2B5EF4-FFF2-40B4-BE49-F238E27FC236}">
                <a16:creationId xmlns:a16="http://schemas.microsoft.com/office/drawing/2014/main" id="{9D335B82-5E46-944E-8B1A-A7A3C3738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2D845-DFA3-8546-AF02-ED1914EBA7F8}"/>
              </a:ext>
            </a:extLst>
          </p:cNvPr>
          <p:cNvSpPr>
            <a:spLocks noGrp="1"/>
          </p:cNvSpPr>
          <p:nvPr>
            <p:ph type="sldNum" sz="quarter" idx="12"/>
          </p:nvPr>
        </p:nvSpPr>
        <p:spPr/>
        <p:txBody>
          <a:bodyPr/>
          <a:lstStyle/>
          <a:p>
            <a:fld id="{A5957FE1-68DA-9F44-A70E-3B7F1596DBF2}" type="slidenum">
              <a:rPr lang="en-US"/>
              <a:t>‹#›</a:t>
            </a:fld>
            <a:endParaRPr lang="en-US"/>
          </a:p>
        </p:txBody>
      </p:sp>
    </p:spTree>
    <p:extLst>
      <p:ext uri="{BB962C8B-B14F-4D97-AF65-F5344CB8AC3E}">
        <p14:creationId xmlns:p14="http://schemas.microsoft.com/office/powerpoint/2010/main" val="2042682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50" y="0"/>
            <a:ext cx="9144000" cy="5143500"/>
          </a:xfrm>
          <a:prstGeom prst="rect">
            <a:avLst/>
          </a:prstGeom>
          <a:noFill/>
          <a:ln>
            <a:noFill/>
          </a:ln>
        </p:spPr>
      </p:pic>
      <p:sp>
        <p:nvSpPr>
          <p:cNvPr id="7" name="Google Shape;7;p1"/>
          <p:cNvSpPr txBox="1">
            <a:spLocks noGrp="1"/>
          </p:cNvSpPr>
          <p:nvPr>
            <p:ph type="title"/>
          </p:nvPr>
        </p:nvSpPr>
        <p:spPr>
          <a:xfrm>
            <a:off x="1080050" y="531200"/>
            <a:ext cx="6984000" cy="3963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1pPr>
            <a:lvl2pPr lvl="1"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2pPr>
            <a:lvl3pPr lvl="2"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3pPr>
            <a:lvl4pPr lvl="3"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4pPr>
            <a:lvl5pPr lvl="4"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5pPr>
            <a:lvl6pPr lvl="5"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6pPr>
            <a:lvl7pPr lvl="6"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7pPr>
            <a:lvl8pPr lvl="7"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8pPr>
            <a:lvl9pPr lvl="8"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9pPr>
          </a:lstStyle>
          <a:p>
            <a:endParaRPr/>
          </a:p>
        </p:txBody>
      </p:sp>
      <p:sp>
        <p:nvSpPr>
          <p:cNvPr id="8" name="Google Shape;8;p1"/>
          <p:cNvSpPr txBox="1">
            <a:spLocks noGrp="1"/>
          </p:cNvSpPr>
          <p:nvPr>
            <p:ph type="body" idx="1"/>
          </p:nvPr>
        </p:nvSpPr>
        <p:spPr>
          <a:xfrm>
            <a:off x="1080050" y="1201548"/>
            <a:ext cx="6984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Bellota Text Light"/>
              <a:buChar char="⬩"/>
              <a:defRPr sz="2400">
                <a:solidFill>
                  <a:schemeClr val="dk1"/>
                </a:solidFill>
                <a:latin typeface="Bellota Text Light"/>
                <a:ea typeface="Bellota Text Light"/>
                <a:cs typeface="Bellota Text Light"/>
                <a:sym typeface="Bellota Text Light"/>
              </a:defRPr>
            </a:lvl1pPr>
            <a:lvl2pPr marL="914400" lvl="1" indent="-381000" rtl="0">
              <a:lnSpc>
                <a:spcPct val="115000"/>
              </a:lnSpc>
              <a:spcBef>
                <a:spcPts val="800"/>
              </a:spcBef>
              <a:spcAft>
                <a:spcPts val="0"/>
              </a:spcAft>
              <a:buClr>
                <a:schemeClr val="accent5"/>
              </a:buClr>
              <a:buSzPts val="2400"/>
              <a:buFont typeface="Bellota Text Light"/>
              <a:buChar char="◇"/>
              <a:defRPr sz="2400">
                <a:solidFill>
                  <a:schemeClr val="dk1"/>
                </a:solidFill>
                <a:latin typeface="Bellota Text Light"/>
                <a:ea typeface="Bellota Text Light"/>
                <a:cs typeface="Bellota Text Light"/>
                <a:sym typeface="Bellota Text Light"/>
              </a:defRPr>
            </a:lvl2pPr>
            <a:lvl3pPr marL="1371600" lvl="2" indent="-381000" rtl="0">
              <a:lnSpc>
                <a:spcPct val="115000"/>
              </a:lnSpc>
              <a:spcBef>
                <a:spcPts val="800"/>
              </a:spcBef>
              <a:spcAft>
                <a:spcPts val="0"/>
              </a:spcAft>
              <a:buClr>
                <a:schemeClr val="accent1"/>
              </a:buClr>
              <a:buSzPts val="2400"/>
              <a:buFont typeface="Bellota Text Light"/>
              <a:buChar char="■"/>
              <a:defRPr sz="2400">
                <a:solidFill>
                  <a:schemeClr val="dk1"/>
                </a:solidFill>
                <a:latin typeface="Bellota Text Light"/>
                <a:ea typeface="Bellota Text Light"/>
                <a:cs typeface="Bellota Text Light"/>
                <a:sym typeface="Bellota Text Light"/>
              </a:defRPr>
            </a:lvl3pPr>
            <a:lvl4pPr marL="1828800" lvl="3"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4pPr>
            <a:lvl5pPr marL="2286000" lvl="4"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5pPr>
            <a:lvl6pPr marL="2743200" lvl="5"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6pPr>
            <a:lvl7pPr marL="3200400" lvl="6"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7pPr>
            <a:lvl8pPr marL="3657600" lvl="7"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8pPr>
            <a:lvl9pPr marL="4114800" lvl="8" indent="-381000" rtl="0">
              <a:lnSpc>
                <a:spcPct val="115000"/>
              </a:lnSpc>
              <a:spcBef>
                <a:spcPts val="800"/>
              </a:spcBef>
              <a:spcAft>
                <a:spcPts val="80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9pPr>
          </a:lstStyle>
          <a:p>
            <a:endParaRPr/>
          </a:p>
        </p:txBody>
      </p:sp>
      <p:sp>
        <p:nvSpPr>
          <p:cNvPr id="9" name="Google Shape;9;p1"/>
          <p:cNvSpPr txBox="1">
            <a:spLocks noGrp="1"/>
          </p:cNvSpPr>
          <p:nvPr>
            <p:ph type="sldNum" idx="12"/>
          </p:nvPr>
        </p:nvSpPr>
        <p:spPr>
          <a:xfrm>
            <a:off x="4297650" y="4465974"/>
            <a:ext cx="548700" cy="6774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Satisfy"/>
                <a:ea typeface="Satisfy"/>
                <a:cs typeface="Satisfy"/>
                <a:sym typeface="Satisfy"/>
              </a:defRPr>
            </a:lvl1pPr>
            <a:lvl2pPr lvl="1" algn="ctr" rtl="0">
              <a:buNone/>
              <a:defRPr sz="1300">
                <a:solidFill>
                  <a:schemeClr val="lt1"/>
                </a:solidFill>
                <a:latin typeface="Satisfy"/>
                <a:ea typeface="Satisfy"/>
                <a:cs typeface="Satisfy"/>
                <a:sym typeface="Satisfy"/>
              </a:defRPr>
            </a:lvl2pPr>
            <a:lvl3pPr lvl="2" algn="ctr" rtl="0">
              <a:buNone/>
              <a:defRPr sz="1300">
                <a:solidFill>
                  <a:schemeClr val="lt1"/>
                </a:solidFill>
                <a:latin typeface="Satisfy"/>
                <a:ea typeface="Satisfy"/>
                <a:cs typeface="Satisfy"/>
                <a:sym typeface="Satisfy"/>
              </a:defRPr>
            </a:lvl3pPr>
            <a:lvl4pPr lvl="3" algn="ctr" rtl="0">
              <a:buNone/>
              <a:defRPr sz="1300">
                <a:solidFill>
                  <a:schemeClr val="lt1"/>
                </a:solidFill>
                <a:latin typeface="Satisfy"/>
                <a:ea typeface="Satisfy"/>
                <a:cs typeface="Satisfy"/>
                <a:sym typeface="Satisfy"/>
              </a:defRPr>
            </a:lvl4pPr>
            <a:lvl5pPr lvl="4" algn="ctr" rtl="0">
              <a:buNone/>
              <a:defRPr sz="1300">
                <a:solidFill>
                  <a:schemeClr val="lt1"/>
                </a:solidFill>
                <a:latin typeface="Satisfy"/>
                <a:ea typeface="Satisfy"/>
                <a:cs typeface="Satisfy"/>
                <a:sym typeface="Satisfy"/>
              </a:defRPr>
            </a:lvl5pPr>
            <a:lvl6pPr lvl="5" algn="ctr" rtl="0">
              <a:buNone/>
              <a:defRPr sz="1300">
                <a:solidFill>
                  <a:schemeClr val="lt1"/>
                </a:solidFill>
                <a:latin typeface="Satisfy"/>
                <a:ea typeface="Satisfy"/>
                <a:cs typeface="Satisfy"/>
                <a:sym typeface="Satisfy"/>
              </a:defRPr>
            </a:lvl6pPr>
            <a:lvl7pPr lvl="6" algn="ctr" rtl="0">
              <a:buNone/>
              <a:defRPr sz="1300">
                <a:solidFill>
                  <a:schemeClr val="lt1"/>
                </a:solidFill>
                <a:latin typeface="Satisfy"/>
                <a:ea typeface="Satisfy"/>
                <a:cs typeface="Satisfy"/>
                <a:sym typeface="Satisfy"/>
              </a:defRPr>
            </a:lvl7pPr>
            <a:lvl8pPr lvl="7" algn="ctr" rtl="0">
              <a:buNone/>
              <a:defRPr sz="1300">
                <a:solidFill>
                  <a:schemeClr val="lt1"/>
                </a:solidFill>
                <a:latin typeface="Satisfy"/>
                <a:ea typeface="Satisfy"/>
                <a:cs typeface="Satisfy"/>
                <a:sym typeface="Satisfy"/>
              </a:defRPr>
            </a:lvl8pPr>
            <a:lvl9pPr lvl="8" algn="ctr" rtl="0">
              <a:buNone/>
              <a:defRPr sz="1300">
                <a:solidFill>
                  <a:schemeClr val="lt1"/>
                </a:solidFill>
                <a:latin typeface="Satisfy"/>
                <a:ea typeface="Satisfy"/>
                <a:cs typeface="Satisfy"/>
                <a:sym typeface="Satisf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9"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9.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weightymatters.ca/2015/02/take-food-not-vitamins.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creativecommons.org/licenses/by-nd/3.0/" TargetMode="External"/><Relationship Id="rId4" Type="http://schemas.openxmlformats.org/officeDocument/2006/relationships/hyperlink" Target="https://sunshinereflections.wordpress.com/2013/11/27/give-thank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5.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9.jpeg"/><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image" Target="../media/image8.jpeg"/><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www.flickr.com/photos/sokwanele/19227204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828800"/>
            <a:ext cx="5600700" cy="571500"/>
          </a:xfrm>
        </p:spPr>
        <p:txBody>
          <a:bodyPr>
            <a:normAutofit fontScale="90000"/>
          </a:bodyPr>
          <a:lstStyle/>
          <a:p>
            <a:r>
              <a:rPr lang="en-US" b="1" dirty="0">
                <a:solidFill>
                  <a:srgbClr val="C00000"/>
                </a:solidFill>
                <a:latin typeface="Times New Roman" pitchFamily="18" charset="0"/>
                <a:cs typeface="Times New Roman" pitchFamily="18" charset="0"/>
              </a:rPr>
              <a:t> </a:t>
            </a:r>
            <a:r>
              <a:rPr lang="en-US" sz="2025" b="1" dirty="0">
                <a:solidFill>
                  <a:schemeClr val="accent2">
                    <a:lumMod val="75000"/>
                  </a:schemeClr>
                </a:solidFill>
                <a:latin typeface="Times New Roman" pitchFamily="18" charset="0"/>
                <a:cs typeface="Times New Roman" pitchFamily="18" charset="0"/>
              </a:rPr>
              <a:t>DEPARTMENT  OF  BIOCHEMISTRY</a:t>
            </a:r>
            <a:br>
              <a:rPr lang="en-US" b="1" dirty="0">
                <a:solidFill>
                  <a:srgbClr val="C00000"/>
                </a:solidFill>
                <a:latin typeface="Times New Roman" pitchFamily="18" charset="0"/>
                <a:cs typeface="Times New Roman" pitchFamily="18" charset="0"/>
              </a:rPr>
            </a:br>
            <a:endParaRPr lang="en-US" dirty="0"/>
          </a:p>
        </p:txBody>
      </p:sp>
      <p:sp>
        <p:nvSpPr>
          <p:cNvPr id="3" name="Subtitle 2"/>
          <p:cNvSpPr>
            <a:spLocks noGrp="1"/>
          </p:cNvSpPr>
          <p:nvPr>
            <p:ph type="subTitle" idx="1"/>
          </p:nvPr>
        </p:nvSpPr>
        <p:spPr>
          <a:xfrm>
            <a:off x="1828800" y="571500"/>
            <a:ext cx="4800600" cy="1314450"/>
          </a:xfrm>
        </p:spPr>
        <p:txBody>
          <a:bodyPr>
            <a:normAutofit fontScale="47500" lnSpcReduction="20000"/>
          </a:bodyPr>
          <a:lstStyle/>
          <a:p>
            <a:r>
              <a:rPr lang="en-US" sz="5475" b="1" dirty="0">
                <a:solidFill>
                  <a:schemeClr val="tx1"/>
                </a:solidFill>
                <a:latin typeface="Times New Roman" pitchFamily="18" charset="0"/>
                <a:cs typeface="Times New Roman" pitchFamily="18" charset="0"/>
              </a:rPr>
              <a:t>    ISWAR SARAN  DEGREE COLLEGE</a:t>
            </a:r>
          </a:p>
          <a:p>
            <a:endParaRPr lang="en-US" b="1" dirty="0">
              <a:latin typeface="Times New Roman" pitchFamily="18" charset="0"/>
              <a:cs typeface="Times New Roman" pitchFamily="18" charset="0"/>
            </a:endParaRPr>
          </a:p>
          <a:p>
            <a:r>
              <a:rPr lang="en-US" b="1" dirty="0">
                <a:solidFill>
                  <a:schemeClr val="tx2">
                    <a:lumMod val="75000"/>
                  </a:schemeClr>
                </a:solidFill>
                <a:latin typeface="Times New Roman" pitchFamily="18" charset="0"/>
                <a:cs typeface="Times New Roman" pitchFamily="18" charset="0"/>
              </a:rPr>
              <a:t>(A CONSTITUENT PG COLLEGE OF UNIVERSITY OF ALLAHABAD)</a:t>
            </a:r>
          </a:p>
          <a:p>
            <a:endParaRPr lang="en-US" dirty="0"/>
          </a:p>
        </p:txBody>
      </p:sp>
      <p:sp>
        <p:nvSpPr>
          <p:cNvPr id="4" name="TextBox 3"/>
          <p:cNvSpPr txBox="1"/>
          <p:nvPr/>
        </p:nvSpPr>
        <p:spPr>
          <a:xfrm>
            <a:off x="6629400" y="3657600"/>
            <a:ext cx="2171701" cy="1708160"/>
          </a:xfrm>
          <a:prstGeom prst="rect">
            <a:avLst/>
          </a:prstGeom>
          <a:noFill/>
        </p:spPr>
        <p:txBody>
          <a:bodyPr wrap="square" rtlCol="0">
            <a:spAutoFit/>
          </a:bodyPr>
          <a:lstStyle/>
          <a:p>
            <a:r>
              <a:rPr lang="en-US" sz="2100" b="1" dirty="0">
                <a:solidFill>
                  <a:schemeClr val="accent6">
                    <a:lumMod val="75000"/>
                  </a:schemeClr>
                </a:solidFill>
                <a:latin typeface="Times New Roman" pitchFamily="18" charset="0"/>
                <a:cs typeface="Times New Roman" pitchFamily="18" charset="0"/>
              </a:rPr>
              <a:t>Presented by</a:t>
            </a:r>
            <a:r>
              <a:rPr lang="en-US" sz="2100" b="1" i="1" dirty="0">
                <a:solidFill>
                  <a:schemeClr val="accent6">
                    <a:lumMod val="75000"/>
                  </a:schemeClr>
                </a:solidFill>
                <a:latin typeface="Times New Roman" pitchFamily="18" charset="0"/>
                <a:cs typeface="Times New Roman" pitchFamily="18" charset="0"/>
              </a:rPr>
              <a:t>,</a:t>
            </a:r>
          </a:p>
          <a:p>
            <a:r>
              <a:rPr lang="en-US" sz="2100" i="1" dirty="0">
                <a:solidFill>
                  <a:schemeClr val="tx1">
                    <a:lumMod val="65000"/>
                    <a:lumOff val="35000"/>
                  </a:schemeClr>
                </a:solidFill>
                <a:latin typeface="Times New Roman" pitchFamily="18" charset="0"/>
                <a:cs typeface="Times New Roman" pitchFamily="18" charset="0"/>
              </a:rPr>
              <a:t>     Sneha Gupta</a:t>
            </a:r>
          </a:p>
          <a:p>
            <a:r>
              <a:rPr lang="en-US" sz="2100" i="1" dirty="0">
                <a:solidFill>
                  <a:schemeClr val="tx1">
                    <a:lumMod val="65000"/>
                    <a:lumOff val="35000"/>
                  </a:schemeClr>
                </a:solidFill>
                <a:latin typeface="Times New Roman" pitchFamily="18" charset="0"/>
                <a:cs typeface="Times New Roman" pitchFamily="18" charset="0"/>
              </a:rPr>
              <a:t>    BSc 3 year </a:t>
            </a:r>
          </a:p>
          <a:p>
            <a:r>
              <a:rPr lang="en-US" sz="2100" i="1" dirty="0">
                <a:solidFill>
                  <a:schemeClr val="tx1">
                    <a:lumMod val="65000"/>
                    <a:lumOff val="35000"/>
                  </a:schemeClr>
                </a:solidFill>
                <a:latin typeface="Times New Roman" pitchFamily="18" charset="0"/>
                <a:cs typeface="Times New Roman" pitchFamily="18" charset="0"/>
              </a:rPr>
              <a:t> </a:t>
            </a:r>
          </a:p>
          <a:p>
            <a:endParaRPr lang="en-US" sz="1050" b="1" i="1" dirty="0">
              <a:solidFill>
                <a:schemeClr val="tx1">
                  <a:lumMod val="65000"/>
                  <a:lumOff val="35000"/>
                </a:schemeClr>
              </a:solidFill>
              <a:latin typeface="Times New Roman" pitchFamily="18" charset="0"/>
              <a:cs typeface="Times New Roman" pitchFamily="18" charset="0"/>
            </a:endParaRPr>
          </a:p>
          <a:p>
            <a:endParaRPr lang="en-US" sz="1050" dirty="0"/>
          </a:p>
        </p:txBody>
      </p:sp>
      <p:sp>
        <p:nvSpPr>
          <p:cNvPr id="9" name="TextBox 8"/>
          <p:cNvSpPr txBox="1"/>
          <p:nvPr/>
        </p:nvSpPr>
        <p:spPr>
          <a:xfrm>
            <a:off x="6286500" y="400050"/>
            <a:ext cx="1257300" cy="253916"/>
          </a:xfrm>
          <a:prstGeom prst="rect">
            <a:avLst/>
          </a:prstGeom>
          <a:noFill/>
        </p:spPr>
        <p:txBody>
          <a:bodyPr wrap="square" rtlCol="0">
            <a:spAutoFit/>
          </a:bodyPr>
          <a:lstStyle/>
          <a:p>
            <a:endParaRPr lang="en-US" sz="1050" dirty="0"/>
          </a:p>
        </p:txBody>
      </p:sp>
      <p:pic>
        <p:nvPicPr>
          <p:cNvPr id="10" name="Picture 9" descr="monogram of isdc.jpg"/>
          <p:cNvPicPr>
            <a:picLocks noChangeAspect="1"/>
          </p:cNvPicPr>
          <p:nvPr/>
        </p:nvPicPr>
        <p:blipFill>
          <a:blip r:embed="rId2"/>
          <a:stretch>
            <a:fillRect/>
          </a:stretch>
        </p:blipFill>
        <p:spPr>
          <a:xfrm>
            <a:off x="6343650" y="285751"/>
            <a:ext cx="1285875" cy="964406"/>
          </a:xfrm>
          <a:prstGeom prst="rect">
            <a:avLst/>
          </a:prstGeom>
        </p:spPr>
      </p:pic>
      <p:pic>
        <p:nvPicPr>
          <p:cNvPr id="7" name="Picture 6" descr="university mongram.jpg"/>
          <p:cNvPicPr>
            <a:picLocks noChangeAspect="1"/>
          </p:cNvPicPr>
          <p:nvPr/>
        </p:nvPicPr>
        <p:blipFill>
          <a:blip r:embed="rId3"/>
          <a:stretch>
            <a:fillRect/>
          </a:stretch>
        </p:blipFill>
        <p:spPr>
          <a:xfrm>
            <a:off x="1314451" y="285750"/>
            <a:ext cx="1028699" cy="971551"/>
          </a:xfrm>
          <a:prstGeom prst="rect">
            <a:avLst/>
          </a:prstGeom>
        </p:spPr>
      </p:pic>
      <p:sp>
        <p:nvSpPr>
          <p:cNvPr id="8" name="TextBox 7"/>
          <p:cNvSpPr txBox="1"/>
          <p:nvPr/>
        </p:nvSpPr>
        <p:spPr>
          <a:xfrm>
            <a:off x="2373086" y="2464593"/>
            <a:ext cx="5056414" cy="800219"/>
          </a:xfrm>
          <a:prstGeom prst="rect">
            <a:avLst/>
          </a:prstGeom>
          <a:noFill/>
          <a:effectLst>
            <a:outerShdw blurRad="50800" dist="38100" dir="16200000" rotWithShape="0">
              <a:prstClr val="black">
                <a:alpha val="40000"/>
              </a:prstClr>
            </a:outerShdw>
          </a:effectLst>
        </p:spPr>
        <p:txBody>
          <a:bodyPr wrap="square" rtlCol="0">
            <a:spAutoFit/>
          </a:bodyPr>
          <a:lstStyle/>
          <a:p>
            <a:r>
              <a:rPr lang="en-US" sz="1050" dirty="0">
                <a:solidFill>
                  <a:schemeClr val="accent5">
                    <a:lumMod val="75000"/>
                  </a:schemeClr>
                </a:solidFill>
              </a:rPr>
              <a:t>                                             </a:t>
            </a:r>
            <a:r>
              <a:rPr lang="en-US" sz="1800" b="1" dirty="0">
                <a:solidFill>
                  <a:schemeClr val="accent5">
                    <a:lumMod val="75000"/>
                  </a:schemeClr>
                </a:solidFill>
                <a:latin typeface="Times New Roman" pitchFamily="18" charset="0"/>
                <a:cs typeface="Times New Roman" pitchFamily="18" charset="0"/>
              </a:rPr>
              <a:t>TOPIC</a:t>
            </a:r>
          </a:p>
          <a:p>
            <a:r>
              <a:rPr lang="en-IN" sz="2800" dirty="0">
                <a:solidFill>
                  <a:srgbClr val="7030A0"/>
                </a:solidFill>
                <a:latin typeface="Times New Roman" panose="02020603050405020304" pitchFamily="18" charset="0"/>
                <a:cs typeface="Times New Roman" panose="02020603050405020304" pitchFamily="18" charset="0"/>
              </a:rPr>
              <a:t>nutritional and parasitic disease</a:t>
            </a:r>
            <a:endParaRPr lang="en-US" sz="2800" dirty="0">
              <a:solidFill>
                <a:srgbClr val="7030A0"/>
              </a:solidFill>
              <a:latin typeface="Times New Roman" panose="02020603050405020304" pitchFamily="18" charset="0"/>
              <a:cs typeface="Times New Roman" pitchFamily="18" charset="0"/>
            </a:endParaRPr>
          </a:p>
        </p:txBody>
      </p:sp>
      <p:sp>
        <p:nvSpPr>
          <p:cNvPr id="12" name="Google Shape;678;p47">
            <a:extLst>
              <a:ext uri="{FF2B5EF4-FFF2-40B4-BE49-F238E27FC236}">
                <a16:creationId xmlns:a16="http://schemas.microsoft.com/office/drawing/2014/main" id="{321B0B52-F3F2-4307-B627-7E0D8C8112E0}"/>
              </a:ext>
            </a:extLst>
          </p:cNvPr>
          <p:cNvSpPr/>
          <p:nvPr/>
        </p:nvSpPr>
        <p:spPr>
          <a:xfrm>
            <a:off x="8469752" y="3602498"/>
            <a:ext cx="281705" cy="30918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solidFill>
              <a:schemeClr val="accent1">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8;p47">
            <a:extLst>
              <a:ext uri="{FF2B5EF4-FFF2-40B4-BE49-F238E27FC236}">
                <a16:creationId xmlns:a16="http://schemas.microsoft.com/office/drawing/2014/main" id="{F858EC8F-49C1-421D-9C8C-7F104D2E9C8C}"/>
              </a:ext>
            </a:extLst>
          </p:cNvPr>
          <p:cNvSpPr/>
          <p:nvPr/>
        </p:nvSpPr>
        <p:spPr>
          <a:xfrm>
            <a:off x="8801101" y="4037418"/>
            <a:ext cx="281705" cy="30918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883E3-6897-4491-AF6C-F02A792A3C95}"/>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overnutrition</a:t>
            </a:r>
          </a:p>
        </p:txBody>
      </p:sp>
      <p:sp>
        <p:nvSpPr>
          <p:cNvPr id="3" name="Subtitle 2">
            <a:extLst>
              <a:ext uri="{FF2B5EF4-FFF2-40B4-BE49-F238E27FC236}">
                <a16:creationId xmlns:a16="http://schemas.microsoft.com/office/drawing/2014/main" id="{27BD304D-EF51-4245-9D20-AC931026C7F8}"/>
              </a:ext>
            </a:extLst>
          </p:cNvPr>
          <p:cNvSpPr>
            <a:spLocks noGrp="1"/>
          </p:cNvSpPr>
          <p:nvPr>
            <p:ph type="subTitle" idx="1"/>
          </p:nvPr>
        </p:nvSpPr>
        <p:spPr>
          <a:xfrm>
            <a:off x="1871075" y="2402022"/>
            <a:ext cx="5401800" cy="411300"/>
          </a:xfrm>
        </p:spPr>
        <p:txBody>
          <a:bodyPr/>
          <a:lstStyle/>
          <a:p>
            <a:r>
              <a:rPr lang="en-IN" dirty="0"/>
              <a:t>………………</a:t>
            </a:r>
          </a:p>
        </p:txBody>
      </p:sp>
    </p:spTree>
    <p:extLst>
      <p:ext uri="{BB962C8B-B14F-4D97-AF65-F5344CB8AC3E}">
        <p14:creationId xmlns:p14="http://schemas.microsoft.com/office/powerpoint/2010/main" val="34978505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4B72-02B1-4DC5-BA67-65A1B662222C}"/>
              </a:ext>
            </a:extLst>
          </p:cNvPr>
          <p:cNvSpPr>
            <a:spLocks noGrp="1"/>
          </p:cNvSpPr>
          <p:nvPr>
            <p:ph type="title"/>
          </p:nvPr>
        </p:nvSpPr>
        <p:spPr/>
        <p:txBody>
          <a:bodyPr/>
          <a:lstStyle/>
          <a:p>
            <a:r>
              <a:rPr lang="en-IN" dirty="0"/>
              <a:t>obesity</a:t>
            </a:r>
          </a:p>
        </p:txBody>
      </p:sp>
      <p:sp>
        <p:nvSpPr>
          <p:cNvPr id="3" name="Text Placeholder 2">
            <a:extLst>
              <a:ext uri="{FF2B5EF4-FFF2-40B4-BE49-F238E27FC236}">
                <a16:creationId xmlns:a16="http://schemas.microsoft.com/office/drawing/2014/main" id="{F5A33067-D52E-4B11-B000-22054FDEE472}"/>
              </a:ext>
            </a:extLst>
          </p:cNvPr>
          <p:cNvSpPr>
            <a:spLocks noGrp="1"/>
          </p:cNvSpPr>
          <p:nvPr>
            <p:ph type="body" idx="1"/>
          </p:nvPr>
        </p:nvSpPr>
        <p:spPr>
          <a:ln>
            <a:noFill/>
          </a:ln>
        </p:spPr>
        <p:txBody>
          <a:bodyPr/>
          <a:lstStyle/>
          <a:p>
            <a:endParaRPr lang="en-IN"/>
          </a:p>
        </p:txBody>
      </p:sp>
      <p:sp>
        <p:nvSpPr>
          <p:cNvPr id="4" name="Slide Number Placeholder 3">
            <a:extLst>
              <a:ext uri="{FF2B5EF4-FFF2-40B4-BE49-F238E27FC236}">
                <a16:creationId xmlns:a16="http://schemas.microsoft.com/office/drawing/2014/main" id="{D8000732-11DA-4215-83D5-8F1329C5EB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graphicFrame>
        <p:nvGraphicFramePr>
          <p:cNvPr id="8" name="Diagram 7">
            <a:extLst>
              <a:ext uri="{FF2B5EF4-FFF2-40B4-BE49-F238E27FC236}">
                <a16:creationId xmlns:a16="http://schemas.microsoft.com/office/drawing/2014/main" id="{0F55C051-FC31-404E-9B6E-72060B848049}"/>
              </a:ext>
            </a:extLst>
          </p:cNvPr>
          <p:cNvGraphicFramePr/>
          <p:nvPr>
            <p:extLst>
              <p:ext uri="{D42A27DB-BD31-4B8C-83A1-F6EECF244321}">
                <p14:modId xmlns:p14="http://schemas.microsoft.com/office/powerpoint/2010/main" val="1109552288"/>
              </p:ext>
            </p:extLst>
          </p:nvPr>
        </p:nvGraphicFramePr>
        <p:xfrm>
          <a:off x="1139370" y="-45483"/>
          <a:ext cx="7424059" cy="5188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789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F74D-627C-404C-8BA8-9016906190B1}"/>
              </a:ext>
            </a:extLst>
          </p:cNvPr>
          <p:cNvSpPr>
            <a:spLocks noGrp="1"/>
          </p:cNvSpPr>
          <p:nvPr>
            <p:ph type="title"/>
          </p:nvPr>
        </p:nvSpPr>
        <p:spPr/>
        <p:txBody>
          <a:bodyPr/>
          <a:lstStyle/>
          <a:p>
            <a:r>
              <a:rPr lang="en-IN" dirty="0"/>
              <a:t>Mineral deficiencies</a:t>
            </a:r>
          </a:p>
        </p:txBody>
      </p:sp>
      <p:sp>
        <p:nvSpPr>
          <p:cNvPr id="3" name="Text Placeholder 2">
            <a:extLst>
              <a:ext uri="{FF2B5EF4-FFF2-40B4-BE49-F238E27FC236}">
                <a16:creationId xmlns:a16="http://schemas.microsoft.com/office/drawing/2014/main" id="{CA5C18DA-AF4B-467E-B95F-351E89CD0314}"/>
              </a:ext>
            </a:extLst>
          </p:cNvPr>
          <p:cNvSpPr>
            <a:spLocks noGrp="1"/>
          </p:cNvSpPr>
          <p:nvPr>
            <p:ph type="body" idx="1"/>
          </p:nvPr>
        </p:nvSpPr>
        <p:spPr>
          <a:xfrm>
            <a:off x="728158" y="1272777"/>
            <a:ext cx="6984000" cy="3033900"/>
          </a:xfrm>
        </p:spPr>
        <p:txBody>
          <a:bodyPr/>
          <a:lstStyle/>
          <a:p>
            <a:pPr marL="76200" indent="0">
              <a:buNone/>
            </a:pPr>
            <a:r>
              <a:rPr lang="en-IN" sz="1600" dirty="0"/>
              <a:t> </a:t>
            </a:r>
            <a:r>
              <a:rPr lang="en-IN" sz="1800" dirty="0">
                <a:latin typeface="Times New Roman" panose="02020603050405020304" pitchFamily="18" charset="0"/>
                <a:cs typeface="Times New Roman" panose="02020603050405020304" pitchFamily="18" charset="0"/>
              </a:rPr>
              <a:t>minerals are inorganic nutrients that include trace elements such as iron, iodine along with the micronutrients such as calcium</a:t>
            </a:r>
          </a:p>
          <a:p>
            <a:pPr marL="76200" indent="0">
              <a:buNone/>
            </a:pPr>
            <a:endParaRPr lang="en-IN" sz="1800" dirty="0">
              <a:latin typeface="Times New Roman" panose="02020603050405020304" pitchFamily="18" charset="0"/>
              <a:cs typeface="Times New Roman" panose="02020603050405020304" pitchFamily="18" charset="0"/>
            </a:endParaRPr>
          </a:p>
          <a:p>
            <a:pPr marL="76200" indent="0">
              <a:buNone/>
            </a:pPr>
            <a:r>
              <a:rPr lang="en-IN" sz="1800" b="1" dirty="0">
                <a:latin typeface="Times New Roman" panose="02020603050405020304" pitchFamily="18" charset="0"/>
                <a:cs typeface="Times New Roman" panose="02020603050405020304" pitchFamily="18" charset="0"/>
              </a:rPr>
              <a:t>Prevention- </a:t>
            </a:r>
            <a:r>
              <a:rPr lang="en-IN" sz="1800" dirty="0">
                <a:latin typeface="Times New Roman" panose="02020603050405020304" pitchFamily="18" charset="0"/>
                <a:cs typeface="Times New Roman" panose="02020603050405020304" pitchFamily="18" charset="0"/>
              </a:rPr>
              <a:t>eating simple wholesome food </a:t>
            </a:r>
          </a:p>
          <a:p>
            <a:pPr marL="76200" indent="0">
              <a:buNone/>
            </a:pPr>
            <a:r>
              <a:rPr lang="en-IN" sz="1800" dirty="0">
                <a:latin typeface="Times New Roman" panose="02020603050405020304" pitchFamily="18" charset="0"/>
                <a:cs typeface="Times New Roman" panose="02020603050405020304" pitchFamily="18" charset="0"/>
              </a:rPr>
              <a:t>Such as groundnut, soyabean, pulses, etc.</a:t>
            </a:r>
          </a:p>
          <a:p>
            <a:r>
              <a:rPr lang="en-IN" sz="1800" dirty="0">
                <a:latin typeface="Times New Roman" panose="02020603050405020304" pitchFamily="18" charset="0"/>
                <a:cs typeface="Times New Roman" panose="02020603050405020304" pitchFamily="18" charset="0"/>
              </a:rPr>
              <a:t>Fermentation and sprouting retain and</a:t>
            </a:r>
          </a:p>
          <a:p>
            <a:pPr marL="76200" indent="0">
              <a:buNone/>
            </a:pPr>
            <a:r>
              <a:rPr lang="en-IN" sz="1800" dirty="0">
                <a:latin typeface="Times New Roman" panose="02020603050405020304" pitchFamily="18" charset="0"/>
                <a:cs typeface="Times New Roman" panose="02020603050405020304" pitchFamily="18" charset="0"/>
              </a:rPr>
              <a:t>Increase the nutritional value of food</a:t>
            </a:r>
          </a:p>
          <a:p>
            <a:pPr marL="76200" indent="0">
              <a:buNone/>
            </a:pPr>
            <a:endParaRPr lang="en-IN" sz="1600" dirty="0"/>
          </a:p>
        </p:txBody>
      </p:sp>
      <p:sp>
        <p:nvSpPr>
          <p:cNvPr id="4" name="Slide Number Placeholder 3">
            <a:extLst>
              <a:ext uri="{FF2B5EF4-FFF2-40B4-BE49-F238E27FC236}">
                <a16:creationId xmlns:a16="http://schemas.microsoft.com/office/drawing/2014/main" id="{032E8E85-C9C2-4D0B-A5EB-8F74DD2C6D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id="{21303467-5626-4CF0-B9EA-24F272CCB4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46350" y="1596702"/>
            <a:ext cx="4259985" cy="2243592"/>
          </a:xfrm>
          <a:prstGeom prst="rect">
            <a:avLst/>
          </a:prstGeom>
          <a:effectLst>
            <a:softEdge rad="317500"/>
          </a:effectLst>
        </p:spPr>
      </p:pic>
    </p:spTree>
    <p:extLst>
      <p:ext uri="{BB962C8B-B14F-4D97-AF65-F5344CB8AC3E}">
        <p14:creationId xmlns:p14="http://schemas.microsoft.com/office/powerpoint/2010/main" val="3095125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D7A174-3826-1C42-8F01-216F3286B207}"/>
              </a:ext>
            </a:extLst>
          </p:cNvPr>
          <p:cNvSpPr txBox="1"/>
          <p:nvPr/>
        </p:nvSpPr>
        <p:spPr>
          <a:xfrm>
            <a:off x="-3" y="379758"/>
            <a:ext cx="6500586" cy="507831"/>
          </a:xfrm>
          <a:prstGeom prst="rect">
            <a:avLst/>
          </a:prstGeom>
          <a:noFill/>
        </p:spPr>
        <p:txBody>
          <a:bodyPr wrap="square" rtlCol="0">
            <a:spAutoFit/>
          </a:bodyPr>
          <a:lstStyle/>
          <a:p>
            <a:pPr algn="l"/>
            <a:r>
              <a:rPr lang="en-US" sz="2700" b="1" u="sng" dirty="0">
                <a:solidFill>
                  <a:srgbClr val="002060"/>
                </a:solidFill>
                <a:latin typeface="Lucida Handwriting" panose="03010101010101010101" pitchFamily="66" charset="0"/>
                <a:cs typeface="Times New Roman" panose="02020603050405020304" pitchFamily="18" charset="0"/>
              </a:rPr>
              <a:t> PHOSPHORUS DEFICIENCY </a:t>
            </a:r>
            <a:endParaRPr lang="en-US" sz="2700" b="1" u="sng" dirty="0">
              <a:solidFill>
                <a:srgbClr val="00206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C896BA-39A7-7146-B12C-FFF4C138B906}"/>
              </a:ext>
            </a:extLst>
          </p:cNvPr>
          <p:cNvSpPr txBox="1"/>
          <p:nvPr/>
        </p:nvSpPr>
        <p:spPr>
          <a:xfrm>
            <a:off x="115207" y="1199508"/>
            <a:ext cx="5194302" cy="1200329"/>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 Lack of phosphorous in the diet makes the bones weak and brittle. Improper functioning of the heart and muscles. Genetic material in our body are not formed properly.</a:t>
            </a:r>
          </a:p>
        </p:txBody>
      </p:sp>
      <p:sp>
        <p:nvSpPr>
          <p:cNvPr id="10" name="TextBox 9">
            <a:extLst>
              <a:ext uri="{FF2B5EF4-FFF2-40B4-BE49-F238E27FC236}">
                <a16:creationId xmlns:a16="http://schemas.microsoft.com/office/drawing/2014/main" id="{8027FA29-2346-F045-8EE3-57AF3FA6B2C5}"/>
              </a:ext>
            </a:extLst>
          </p:cNvPr>
          <p:cNvSpPr txBox="1"/>
          <p:nvPr/>
        </p:nvSpPr>
        <p:spPr>
          <a:xfrm>
            <a:off x="156027" y="2525583"/>
            <a:ext cx="4647294" cy="692497"/>
          </a:xfrm>
          <a:prstGeom prst="rect">
            <a:avLst/>
          </a:prstGeom>
          <a:noFill/>
        </p:spPr>
        <p:txBody>
          <a:bodyPr wrap="square" rtlCol="0">
            <a:spAutoFit/>
          </a:bodyPr>
          <a:lstStyle/>
          <a:p>
            <a:pPr algn="l"/>
            <a:r>
              <a:rPr lang="en-US" sz="2100" dirty="0">
                <a:latin typeface="Comic Sans MS" panose="030F0702030302020204" pitchFamily="66" charset="0"/>
              </a:rPr>
              <a:t>• </a:t>
            </a:r>
            <a:r>
              <a:rPr lang="en-US" sz="1800" b="1" u="sng" dirty="0">
                <a:latin typeface="Times New Roman" panose="02020603050405020304" pitchFamily="18" charset="0"/>
                <a:cs typeface="Times New Roman" panose="02020603050405020304" pitchFamily="18" charset="0"/>
              </a:rPr>
              <a:t>Symptoms</a:t>
            </a:r>
            <a:r>
              <a:rPr lang="en-US" sz="1800" dirty="0">
                <a:latin typeface="Times New Roman" panose="02020603050405020304" pitchFamily="18" charset="0"/>
                <a:cs typeface="Times New Roman" panose="02020603050405020304" pitchFamily="18" charset="0"/>
              </a:rPr>
              <a:t>: Bones and teeth are fragile. Disorders in the muscular system.</a:t>
            </a:r>
            <a:endParaRPr lang="en-US" sz="21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1AF4E8E-C4A9-BA4B-92E9-53C9AE44D26C}"/>
              </a:ext>
            </a:extLst>
          </p:cNvPr>
          <p:cNvSpPr txBox="1"/>
          <p:nvPr/>
        </p:nvSpPr>
        <p:spPr>
          <a:xfrm>
            <a:off x="115206" y="3343827"/>
            <a:ext cx="4647294"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1800" b="1" u="sng" dirty="0">
                <a:latin typeface="Times New Roman" panose="02020603050405020304" pitchFamily="18" charset="0"/>
                <a:cs typeface="Times New Roman" panose="02020603050405020304" pitchFamily="18" charset="0"/>
              </a:rPr>
              <a:t>Treatment</a:t>
            </a:r>
            <a:r>
              <a:rPr lang="en-US" sz="1800" dirty="0">
                <a:latin typeface="Times New Roman" panose="02020603050405020304" pitchFamily="18" charset="0"/>
                <a:cs typeface="Times New Roman" panose="02020603050405020304" pitchFamily="18" charset="0"/>
              </a:rPr>
              <a:t>: Diet should contain milk, green vegetables and cereals</a:t>
            </a:r>
            <a:r>
              <a:rPr lang="en-US" sz="2100" dirty="0">
                <a:latin typeface="Times New Roman" panose="02020603050405020304" pitchFamily="18" charset="0"/>
                <a:cs typeface="Times New Roman" panose="02020603050405020304" pitchFamily="18" charset="0"/>
              </a:rPr>
              <a:t>.</a:t>
            </a:r>
          </a:p>
        </p:txBody>
      </p:sp>
      <p:pic>
        <p:nvPicPr>
          <p:cNvPr id="13" name="Picture 13">
            <a:extLst>
              <a:ext uri="{FF2B5EF4-FFF2-40B4-BE49-F238E27FC236}">
                <a16:creationId xmlns:a16="http://schemas.microsoft.com/office/drawing/2014/main" id="{7078E68B-6DE1-7948-B152-98BA3CAA2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321" y="3303102"/>
            <a:ext cx="2266047" cy="1685077"/>
          </a:xfrm>
          <a:prstGeom prst="rect">
            <a:avLst/>
          </a:prstGeom>
          <a:ln>
            <a:noFill/>
          </a:ln>
          <a:effectLst>
            <a:outerShdw blurRad="190500" algn="tl" rotWithShape="0">
              <a:srgbClr val="000000">
                <a:alpha val="70000"/>
              </a:srgbClr>
            </a:outerShdw>
          </a:effectLst>
        </p:spPr>
      </p:pic>
      <p:pic>
        <p:nvPicPr>
          <p:cNvPr id="7" name="Picture 12">
            <a:extLst>
              <a:ext uri="{FF2B5EF4-FFF2-40B4-BE49-F238E27FC236}">
                <a16:creationId xmlns:a16="http://schemas.microsoft.com/office/drawing/2014/main" id="{6CDAFA7F-E475-47B3-8BCF-373C758A8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243" y="708947"/>
            <a:ext cx="3033299" cy="22629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2329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F98FF-BCDD-48FC-9832-38A8CCF5DA68}"/>
              </a:ext>
            </a:extLst>
          </p:cNvPr>
          <p:cNvSpPr>
            <a:spLocks noGrp="1"/>
          </p:cNvSpPr>
          <p:nvPr>
            <p:ph type="title"/>
          </p:nvPr>
        </p:nvSpPr>
        <p:spPr/>
        <p:txBody>
          <a:bodyPr/>
          <a:lstStyle/>
          <a:p>
            <a:r>
              <a:rPr lang="en-IN" dirty="0"/>
              <a:t>calcium deficiencies</a:t>
            </a:r>
          </a:p>
        </p:txBody>
      </p:sp>
      <p:sp>
        <p:nvSpPr>
          <p:cNvPr id="3" name="Text Placeholder 2">
            <a:extLst>
              <a:ext uri="{FF2B5EF4-FFF2-40B4-BE49-F238E27FC236}">
                <a16:creationId xmlns:a16="http://schemas.microsoft.com/office/drawing/2014/main" id="{BB6BE1E3-176E-43E3-AB10-CDD0C7E73D64}"/>
              </a:ext>
            </a:extLst>
          </p:cNvPr>
          <p:cNvSpPr>
            <a:spLocks noGrp="1"/>
          </p:cNvSpPr>
          <p:nvPr>
            <p:ph type="body" idx="1"/>
          </p:nvPr>
        </p:nvSpPr>
        <p:spPr>
          <a:xfrm>
            <a:off x="263470" y="1201550"/>
            <a:ext cx="2572719" cy="3045900"/>
          </a:xfrm>
        </p:spPr>
        <p:txBody>
          <a:bodyPr/>
          <a:lstStyle/>
          <a:p>
            <a:pPr marL="114300" indent="0">
              <a:buNone/>
            </a:pPr>
            <a:r>
              <a:rPr lang="en-IN" dirty="0">
                <a:latin typeface="Algerian" panose="04020705040A02060702" pitchFamily="82" charset="0"/>
              </a:rPr>
              <a:t>Calcium – </a:t>
            </a:r>
            <a:r>
              <a:rPr lang="en-IN" sz="1400" dirty="0">
                <a:latin typeface="Bahnschrift Light" panose="020B0502040204020203" pitchFamily="34" charset="0"/>
              </a:rPr>
              <a:t>major constituent of bones &amp; teeth</a:t>
            </a:r>
          </a:p>
          <a:p>
            <a:r>
              <a:rPr lang="en-IN" sz="1600" b="1" dirty="0">
                <a:latin typeface="Bahnschrift Light" panose="020B0502040204020203" pitchFamily="34" charset="0"/>
              </a:rPr>
              <a:t>Imp for </a:t>
            </a:r>
            <a:r>
              <a:rPr lang="en-IN" sz="1400" dirty="0">
                <a:latin typeface="Bahnschrift Light" panose="020B0502040204020203" pitchFamily="34" charset="0"/>
              </a:rPr>
              <a:t>– blood clotting, excitability of muscles</a:t>
            </a:r>
          </a:p>
          <a:p>
            <a:r>
              <a:rPr lang="en-IN" sz="1400" b="1" dirty="0">
                <a:latin typeface="Bahnschrift Light" panose="020B0502040204020203" pitchFamily="34" charset="0"/>
              </a:rPr>
              <a:t>Daily requirement – </a:t>
            </a:r>
            <a:r>
              <a:rPr lang="en-IN" sz="1400" dirty="0">
                <a:latin typeface="Bahnschrift Light" panose="020B0502040204020203" pitchFamily="34" charset="0"/>
              </a:rPr>
              <a:t>children :</a:t>
            </a:r>
          </a:p>
          <a:p>
            <a:pPr marL="114300" indent="0">
              <a:buNone/>
            </a:pPr>
            <a:r>
              <a:rPr lang="en-IN" sz="1400" dirty="0">
                <a:latin typeface="Bahnschrift Light" panose="020B0502040204020203" pitchFamily="34" charset="0"/>
              </a:rPr>
              <a:t>800mg – 1.2g</a:t>
            </a:r>
          </a:p>
          <a:p>
            <a:pPr marL="114300" indent="0">
              <a:buNone/>
            </a:pPr>
            <a:r>
              <a:rPr lang="en-IN" sz="1400" dirty="0">
                <a:latin typeface="Bahnschrift Light" panose="020B0502040204020203" pitchFamily="34" charset="0"/>
              </a:rPr>
              <a:t>Adults : 800mg</a:t>
            </a:r>
          </a:p>
          <a:p>
            <a:r>
              <a:rPr lang="en-IN" sz="1400" dirty="0">
                <a:latin typeface="Bahnschrift Light" panose="020B0502040204020203" pitchFamily="34" charset="0"/>
              </a:rPr>
              <a:t>Lack of calcium in the diet leads to a deficiency disease called      </a:t>
            </a:r>
            <a:r>
              <a:rPr lang="en-IN" sz="1400" dirty="0" err="1">
                <a:latin typeface="Bahnschrift Light" panose="020B0502040204020203" pitchFamily="34" charset="0"/>
              </a:rPr>
              <a:t>hypocalcemia</a:t>
            </a:r>
            <a:endParaRPr lang="en-IN" sz="2000" dirty="0">
              <a:latin typeface="Algerian" panose="04020705040A02060702" pitchFamily="82" charset="0"/>
            </a:endParaRPr>
          </a:p>
        </p:txBody>
      </p:sp>
      <p:sp>
        <p:nvSpPr>
          <p:cNvPr id="4" name="Text Placeholder 3">
            <a:extLst>
              <a:ext uri="{FF2B5EF4-FFF2-40B4-BE49-F238E27FC236}">
                <a16:creationId xmlns:a16="http://schemas.microsoft.com/office/drawing/2014/main" id="{EA15E908-46F6-42F6-A5D6-8F4B9673026B}"/>
              </a:ext>
            </a:extLst>
          </p:cNvPr>
          <p:cNvSpPr>
            <a:spLocks noGrp="1"/>
          </p:cNvSpPr>
          <p:nvPr>
            <p:ph type="body" idx="2"/>
          </p:nvPr>
        </p:nvSpPr>
        <p:spPr>
          <a:xfrm>
            <a:off x="2868904" y="1201550"/>
            <a:ext cx="2425487" cy="3045900"/>
          </a:xfrm>
        </p:spPr>
        <p:txBody>
          <a:bodyPr/>
          <a:lstStyle/>
          <a:p>
            <a:pPr marL="114300" indent="0">
              <a:buNone/>
            </a:pPr>
            <a:r>
              <a:rPr lang="en-IN" dirty="0">
                <a:latin typeface="Algerian" panose="04020705040A02060702" pitchFamily="82" charset="0"/>
              </a:rPr>
              <a:t>Hypocalcaemia –</a:t>
            </a:r>
            <a:r>
              <a:rPr lang="en-IN" sz="1400" dirty="0">
                <a:latin typeface="Bahnschrift Light" panose="020B0502040204020203" pitchFamily="34" charset="0"/>
              </a:rPr>
              <a:t> in hypocalcaemia there are lower than average levels of calcium in the liquid part of blood (plasma)</a:t>
            </a:r>
          </a:p>
          <a:p>
            <a:r>
              <a:rPr lang="en-IN" sz="1400" dirty="0">
                <a:latin typeface="Bahnschrift Light" panose="020B0502040204020203" pitchFamily="34" charset="0"/>
              </a:rPr>
              <a:t>Blood calcium level goes abnormally high</a:t>
            </a:r>
          </a:p>
          <a:p>
            <a:pPr marL="114300" indent="0">
              <a:buNone/>
            </a:pPr>
            <a:r>
              <a:rPr lang="en-IN" sz="1400" dirty="0">
                <a:latin typeface="Algerian" panose="04020705040A02060702" pitchFamily="82" charset="0"/>
              </a:rPr>
              <a:t>Symptoms – </a:t>
            </a:r>
            <a:r>
              <a:rPr lang="en-IN" sz="1400" dirty="0">
                <a:latin typeface="Bahnschrift Light" panose="020B0502040204020203" pitchFamily="34" charset="0"/>
              </a:rPr>
              <a:t>muscle   cramps, confusion, </a:t>
            </a:r>
            <a:r>
              <a:rPr lang="en-IN" sz="1400" dirty="0" err="1">
                <a:latin typeface="Bahnschrift Light" panose="020B0502040204020203" pitchFamily="34" charset="0"/>
              </a:rPr>
              <a:t>paresthesia</a:t>
            </a:r>
            <a:r>
              <a:rPr lang="en-IN" sz="1400" dirty="0">
                <a:latin typeface="Bahnschrift Light" panose="020B0502040204020203" pitchFamily="34" charset="0"/>
              </a:rPr>
              <a:t>, tingling in lips &amp; fingers, tetany, numbness, seizures</a:t>
            </a:r>
          </a:p>
          <a:p>
            <a:endParaRPr lang="en-IN" sz="1400" dirty="0">
              <a:latin typeface="Bahnschrift Light" panose="020B0502040204020203" pitchFamily="34" charset="0"/>
            </a:endParaRPr>
          </a:p>
        </p:txBody>
      </p:sp>
      <p:sp>
        <p:nvSpPr>
          <p:cNvPr id="5" name="Text Placeholder 4">
            <a:extLst>
              <a:ext uri="{FF2B5EF4-FFF2-40B4-BE49-F238E27FC236}">
                <a16:creationId xmlns:a16="http://schemas.microsoft.com/office/drawing/2014/main" id="{E2B69EF4-F72C-4BDF-AD02-4A76F1E80977}"/>
              </a:ext>
            </a:extLst>
          </p:cNvPr>
          <p:cNvSpPr>
            <a:spLocks noGrp="1"/>
          </p:cNvSpPr>
          <p:nvPr>
            <p:ph type="body" idx="3"/>
          </p:nvPr>
        </p:nvSpPr>
        <p:spPr>
          <a:xfrm>
            <a:off x="6171606" y="927500"/>
            <a:ext cx="2543220" cy="3045900"/>
          </a:xfrm>
        </p:spPr>
        <p:txBody>
          <a:bodyPr/>
          <a:lstStyle/>
          <a:p>
            <a:pPr marL="114300" indent="0">
              <a:buNone/>
            </a:pPr>
            <a:r>
              <a:rPr lang="en-IN" dirty="0">
                <a:latin typeface="Algerian" panose="04020705040A02060702" pitchFamily="82" charset="0"/>
              </a:rPr>
              <a:t>Treatment – </a:t>
            </a:r>
            <a:r>
              <a:rPr lang="en-IN" sz="1400" dirty="0">
                <a:latin typeface="Bahnschrift Light" panose="020B0502040204020203" pitchFamily="34" charset="0"/>
              </a:rPr>
              <a:t>ingestion of calcium rich food into your diet like – milk, oatmeal, almonds etc. </a:t>
            </a:r>
          </a:p>
          <a:p>
            <a:pPr marL="114300" indent="0">
              <a:buNone/>
            </a:pPr>
            <a:endParaRPr lang="en-IN" sz="2400" dirty="0">
              <a:latin typeface="Bahnschrift Light" panose="020B0502040204020203" pitchFamily="34" charset="0"/>
            </a:endParaRPr>
          </a:p>
        </p:txBody>
      </p:sp>
      <p:sp>
        <p:nvSpPr>
          <p:cNvPr id="6" name="Slide Number Placeholder 5">
            <a:extLst>
              <a:ext uri="{FF2B5EF4-FFF2-40B4-BE49-F238E27FC236}">
                <a16:creationId xmlns:a16="http://schemas.microsoft.com/office/drawing/2014/main" id="{A110402B-A592-4174-8F92-67E90B0A60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10" name="Picture 9">
            <a:extLst>
              <a:ext uri="{FF2B5EF4-FFF2-40B4-BE49-F238E27FC236}">
                <a16:creationId xmlns:a16="http://schemas.microsoft.com/office/drawing/2014/main" id="{62EA925A-7304-49E5-AD45-B992E35A883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7200"/>
                    </a14:imgEffect>
                  </a14:imgLayer>
                </a14:imgProps>
              </a:ext>
            </a:extLst>
          </a:blip>
          <a:stretch>
            <a:fillRect/>
          </a:stretch>
        </p:blipFill>
        <p:spPr>
          <a:xfrm>
            <a:off x="5793620" y="2086992"/>
            <a:ext cx="3299580" cy="3045900"/>
          </a:xfrm>
          <a:prstGeom prst="rect">
            <a:avLst/>
          </a:prstGeom>
          <a:effectLst>
            <a:softEdge rad="31750"/>
          </a:effectLst>
        </p:spPr>
      </p:pic>
    </p:spTree>
    <p:extLst>
      <p:ext uri="{BB962C8B-B14F-4D97-AF65-F5344CB8AC3E}">
        <p14:creationId xmlns:p14="http://schemas.microsoft.com/office/powerpoint/2010/main" val="2027817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A52F-00C3-43A4-8BF2-E6CF5A745311}"/>
              </a:ext>
            </a:extLst>
          </p:cNvPr>
          <p:cNvSpPr>
            <a:spLocks noGrp="1"/>
          </p:cNvSpPr>
          <p:nvPr>
            <p:ph type="title"/>
          </p:nvPr>
        </p:nvSpPr>
        <p:spPr/>
        <p:txBody>
          <a:bodyPr/>
          <a:lstStyle/>
          <a:p>
            <a:r>
              <a:rPr lang="en-IN" dirty="0"/>
              <a:t>Iron deficiencies</a:t>
            </a:r>
          </a:p>
        </p:txBody>
      </p:sp>
      <p:sp>
        <p:nvSpPr>
          <p:cNvPr id="3" name="Text Placeholder 2">
            <a:extLst>
              <a:ext uri="{FF2B5EF4-FFF2-40B4-BE49-F238E27FC236}">
                <a16:creationId xmlns:a16="http://schemas.microsoft.com/office/drawing/2014/main" id="{94C51717-74CB-4D8A-BF07-142B12B906C7}"/>
              </a:ext>
            </a:extLst>
          </p:cNvPr>
          <p:cNvSpPr>
            <a:spLocks noGrp="1"/>
          </p:cNvSpPr>
          <p:nvPr>
            <p:ph type="body" idx="1"/>
          </p:nvPr>
        </p:nvSpPr>
        <p:spPr>
          <a:xfrm>
            <a:off x="855202" y="1048800"/>
            <a:ext cx="2315700" cy="3045900"/>
          </a:xfrm>
        </p:spPr>
        <p:txBody>
          <a:bodyPr/>
          <a:lstStyle/>
          <a:p>
            <a:pPr marL="114300" indent="0">
              <a:buNone/>
            </a:pPr>
            <a:r>
              <a:rPr lang="en-IN" dirty="0">
                <a:latin typeface="Algerian" panose="04020705040A02060702" pitchFamily="82" charset="0"/>
              </a:rPr>
              <a:t>Iron</a:t>
            </a:r>
            <a:r>
              <a:rPr lang="en-IN" sz="1400" dirty="0">
                <a:latin typeface="Bahnschrift Light" panose="020B0502040204020203" pitchFamily="34" charset="0"/>
              </a:rPr>
              <a:t>– iron is the main constituents of haemoglobin</a:t>
            </a:r>
          </a:p>
          <a:p>
            <a:r>
              <a:rPr lang="en-IN" sz="1400" b="1" dirty="0">
                <a:latin typeface="Bahnschrift Light" panose="020B0502040204020203" pitchFamily="34" charset="0"/>
              </a:rPr>
              <a:t>Imp for– </a:t>
            </a:r>
            <a:r>
              <a:rPr lang="en-IN" sz="1400" dirty="0">
                <a:latin typeface="Bahnschrift Light" panose="020B0502040204020203" pitchFamily="34" charset="0"/>
              </a:rPr>
              <a:t>production respiratory pigment haemoglobin &amp; myoglobin , enzyme reaction, growth and healthy immune system</a:t>
            </a:r>
          </a:p>
          <a:p>
            <a:r>
              <a:rPr lang="en-IN" sz="1400" dirty="0">
                <a:latin typeface="Bahnschrift Light" panose="020B0502040204020203" pitchFamily="34" charset="0"/>
              </a:rPr>
              <a:t>Lack of iron in the diet</a:t>
            </a:r>
          </a:p>
          <a:p>
            <a:pPr marL="114300" indent="0">
              <a:buNone/>
            </a:pPr>
            <a:r>
              <a:rPr lang="en-IN" sz="1400" dirty="0">
                <a:latin typeface="Bahnschrift Light" panose="020B0502040204020203" pitchFamily="34" charset="0"/>
              </a:rPr>
              <a:t>Leads to deficiency disease</a:t>
            </a:r>
          </a:p>
          <a:p>
            <a:pPr marL="114300" indent="0">
              <a:buNone/>
            </a:pPr>
            <a:r>
              <a:rPr lang="en-IN" sz="1400" dirty="0">
                <a:latin typeface="Bahnschrift Light" panose="020B0502040204020203" pitchFamily="34" charset="0"/>
              </a:rPr>
              <a:t>            called anaemia</a:t>
            </a:r>
          </a:p>
          <a:p>
            <a:endParaRPr lang="en-IN" sz="1400" dirty="0">
              <a:latin typeface="Bahnschrift Light" panose="020B0502040204020203" pitchFamily="34" charset="0"/>
            </a:endParaRPr>
          </a:p>
          <a:p>
            <a:pPr marL="114300" indent="0">
              <a:buNone/>
            </a:pPr>
            <a:endParaRPr lang="en-IN" b="1" dirty="0">
              <a:latin typeface="Bahnschrift Light" panose="020B0502040204020203" pitchFamily="34" charset="0"/>
            </a:endParaRPr>
          </a:p>
        </p:txBody>
      </p:sp>
      <p:sp>
        <p:nvSpPr>
          <p:cNvPr id="4" name="Text Placeholder 3">
            <a:extLst>
              <a:ext uri="{FF2B5EF4-FFF2-40B4-BE49-F238E27FC236}">
                <a16:creationId xmlns:a16="http://schemas.microsoft.com/office/drawing/2014/main" id="{05B61119-940A-4EC6-A185-72D193221B67}"/>
              </a:ext>
            </a:extLst>
          </p:cNvPr>
          <p:cNvSpPr>
            <a:spLocks noGrp="1"/>
          </p:cNvSpPr>
          <p:nvPr>
            <p:ph type="body" idx="2"/>
          </p:nvPr>
        </p:nvSpPr>
        <p:spPr>
          <a:xfrm>
            <a:off x="3414150" y="1048800"/>
            <a:ext cx="2315700" cy="3045900"/>
          </a:xfrm>
        </p:spPr>
        <p:txBody>
          <a:bodyPr/>
          <a:lstStyle/>
          <a:p>
            <a:pPr marL="114300" indent="0">
              <a:buNone/>
            </a:pPr>
            <a:r>
              <a:rPr lang="en-IN" dirty="0">
                <a:latin typeface="Algerian" panose="04020705040A02060702" pitchFamily="82" charset="0"/>
              </a:rPr>
              <a:t>Anaemia- </a:t>
            </a:r>
            <a:r>
              <a:rPr lang="en-IN" sz="1400" dirty="0">
                <a:latin typeface="Bahnschrift Light" panose="020B0502040204020203" pitchFamily="34" charset="0"/>
              </a:rPr>
              <a:t>low haemoglobin and reduced no. of blood cells</a:t>
            </a:r>
          </a:p>
          <a:p>
            <a:pPr marL="114300" indent="0">
              <a:buNone/>
            </a:pPr>
            <a:endParaRPr lang="en-IN" sz="1400" dirty="0">
              <a:latin typeface="Bahnschrift Light" panose="020B0502040204020203" pitchFamily="34" charset="0"/>
            </a:endParaRPr>
          </a:p>
          <a:p>
            <a:pPr marL="114300" indent="0">
              <a:buNone/>
            </a:pPr>
            <a:r>
              <a:rPr lang="en-IN" dirty="0">
                <a:latin typeface="Algerian" panose="04020705040A02060702" pitchFamily="82" charset="0"/>
              </a:rPr>
              <a:t>Symptoms</a:t>
            </a:r>
            <a:r>
              <a:rPr lang="en-IN" sz="1400" dirty="0">
                <a:latin typeface="Bahnschrift Light" panose="020B0502040204020203" pitchFamily="34" charset="0"/>
              </a:rPr>
              <a:t>- poor oxygen delivery (</a:t>
            </a:r>
            <a:r>
              <a:rPr lang="en-IN" sz="1400" dirty="0" err="1">
                <a:latin typeface="Bahnschrift Light" panose="020B0502040204020203" pitchFamily="34" charset="0"/>
              </a:rPr>
              <a:t>shortment</a:t>
            </a:r>
            <a:r>
              <a:rPr lang="en-IN" sz="1400" dirty="0">
                <a:latin typeface="Bahnschrift Light" panose="020B0502040204020203" pitchFamily="34" charset="0"/>
              </a:rPr>
              <a:t> of breath), pale skin,  loss of appetite, fatigue</a:t>
            </a:r>
            <a:endParaRPr lang="en-IN" dirty="0">
              <a:latin typeface="Algerian" panose="04020705040A02060702" pitchFamily="82" charset="0"/>
            </a:endParaRPr>
          </a:p>
        </p:txBody>
      </p:sp>
      <p:sp>
        <p:nvSpPr>
          <p:cNvPr id="5" name="Text Placeholder 4">
            <a:extLst>
              <a:ext uri="{FF2B5EF4-FFF2-40B4-BE49-F238E27FC236}">
                <a16:creationId xmlns:a16="http://schemas.microsoft.com/office/drawing/2014/main" id="{FA045705-16FE-430D-B48C-3592883D8906}"/>
              </a:ext>
            </a:extLst>
          </p:cNvPr>
          <p:cNvSpPr>
            <a:spLocks noGrp="1"/>
          </p:cNvSpPr>
          <p:nvPr>
            <p:ph type="body" idx="3"/>
          </p:nvPr>
        </p:nvSpPr>
        <p:spPr>
          <a:xfrm>
            <a:off x="5973098" y="1048800"/>
            <a:ext cx="2315700" cy="3045900"/>
          </a:xfrm>
        </p:spPr>
        <p:txBody>
          <a:bodyPr/>
          <a:lstStyle/>
          <a:p>
            <a:pPr marL="114300" indent="0">
              <a:buNone/>
            </a:pPr>
            <a:r>
              <a:rPr lang="en-IN" dirty="0">
                <a:latin typeface="Algerian" panose="04020705040A02060702" pitchFamily="82" charset="0"/>
              </a:rPr>
              <a:t>Treatment- </a:t>
            </a:r>
            <a:r>
              <a:rPr lang="en-IN" sz="1400" dirty="0">
                <a:latin typeface="Bahnschrift Light" panose="020B0502040204020203" pitchFamily="34" charset="0"/>
              </a:rPr>
              <a:t>take a iron rich foods into a diet like – meat, beans, chicken, peas and tofu etc.</a:t>
            </a:r>
            <a:endParaRPr lang="en-IN" dirty="0">
              <a:latin typeface="Algerian" panose="04020705040A02060702" pitchFamily="82" charset="0"/>
            </a:endParaRPr>
          </a:p>
        </p:txBody>
      </p:sp>
      <p:sp>
        <p:nvSpPr>
          <p:cNvPr id="6" name="Slide Number Placeholder 5">
            <a:extLst>
              <a:ext uri="{FF2B5EF4-FFF2-40B4-BE49-F238E27FC236}">
                <a16:creationId xmlns:a16="http://schemas.microsoft.com/office/drawing/2014/main" id="{9AE293F1-9025-4C15-B617-984EA1AF508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8" name="Picture 7">
            <a:extLst>
              <a:ext uri="{FF2B5EF4-FFF2-40B4-BE49-F238E27FC236}">
                <a16:creationId xmlns:a16="http://schemas.microsoft.com/office/drawing/2014/main" id="{E188CAE4-EB99-4B65-9C10-1348010C9F3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78930" y="2105609"/>
            <a:ext cx="3065070" cy="3032895"/>
          </a:xfrm>
          <a:prstGeom prst="rect">
            <a:avLst/>
          </a:prstGeom>
          <a:effectLst>
            <a:softEdge rad="63500"/>
          </a:effectLst>
        </p:spPr>
      </p:pic>
    </p:spTree>
    <p:extLst>
      <p:ext uri="{BB962C8B-B14F-4D97-AF65-F5344CB8AC3E}">
        <p14:creationId xmlns:p14="http://schemas.microsoft.com/office/powerpoint/2010/main" val="6573211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5FEC5-80BC-4CC6-B32A-0B1BDF69068F}"/>
              </a:ext>
            </a:extLst>
          </p:cNvPr>
          <p:cNvSpPr>
            <a:spLocks noGrp="1"/>
          </p:cNvSpPr>
          <p:nvPr>
            <p:ph type="title"/>
          </p:nvPr>
        </p:nvSpPr>
        <p:spPr/>
        <p:txBody>
          <a:bodyPr/>
          <a:lstStyle/>
          <a:p>
            <a:r>
              <a:rPr lang="en-IN" dirty="0"/>
              <a:t>Iodine deficiencies</a:t>
            </a:r>
          </a:p>
        </p:txBody>
      </p:sp>
      <p:sp>
        <p:nvSpPr>
          <p:cNvPr id="3" name="Text Placeholder 2">
            <a:extLst>
              <a:ext uri="{FF2B5EF4-FFF2-40B4-BE49-F238E27FC236}">
                <a16:creationId xmlns:a16="http://schemas.microsoft.com/office/drawing/2014/main" id="{9DB80C03-7011-46E1-9A79-4AC139DCF43C}"/>
              </a:ext>
            </a:extLst>
          </p:cNvPr>
          <p:cNvSpPr>
            <a:spLocks noGrp="1"/>
          </p:cNvSpPr>
          <p:nvPr>
            <p:ph type="body" idx="1"/>
          </p:nvPr>
        </p:nvSpPr>
        <p:spPr>
          <a:xfrm>
            <a:off x="855201" y="1048800"/>
            <a:ext cx="2315700" cy="3045900"/>
          </a:xfrm>
        </p:spPr>
        <p:txBody>
          <a:bodyPr/>
          <a:lstStyle/>
          <a:p>
            <a:pPr marL="114300" indent="0">
              <a:buNone/>
            </a:pPr>
            <a:r>
              <a:rPr lang="en-IN" dirty="0">
                <a:latin typeface="Algerian" panose="04020705040A02060702" pitchFamily="82" charset="0"/>
              </a:rPr>
              <a:t>Iodine-  </a:t>
            </a:r>
            <a:r>
              <a:rPr lang="en-IN" sz="1400" dirty="0">
                <a:latin typeface="Bahnschrift Light" panose="020B0502040204020203" pitchFamily="34" charset="0"/>
              </a:rPr>
              <a:t>iodine is essential component of the thyroid hormones thyroxine (T4) and triiodothyronine (T3) </a:t>
            </a:r>
          </a:p>
          <a:p>
            <a:r>
              <a:rPr lang="en-IN" sz="1400" b="1" dirty="0">
                <a:latin typeface="Bahnschrift Light" panose="020B0502040204020203" pitchFamily="34" charset="0"/>
              </a:rPr>
              <a:t>imp for- </a:t>
            </a:r>
            <a:r>
              <a:rPr lang="en-IN" sz="1400" dirty="0">
                <a:latin typeface="Bahnschrift Light" panose="020B0502040204020203" pitchFamily="34" charset="0"/>
              </a:rPr>
              <a:t>essential for production of thyroid hormone</a:t>
            </a:r>
          </a:p>
          <a:p>
            <a:r>
              <a:rPr lang="en-IN" sz="1400" dirty="0">
                <a:latin typeface="Bahnschrift Light" panose="020B0502040204020203" pitchFamily="34" charset="0"/>
              </a:rPr>
              <a:t>Lack of iodine in the leads to a deficiency disease called </a:t>
            </a:r>
            <a:r>
              <a:rPr lang="en-IN" sz="1400" b="1" dirty="0">
                <a:latin typeface="Bahnschrift Light" panose="020B0502040204020203" pitchFamily="34" charset="0"/>
              </a:rPr>
              <a:t>goitre</a:t>
            </a:r>
          </a:p>
          <a:p>
            <a:pPr marL="114300" indent="0">
              <a:buNone/>
            </a:pPr>
            <a:endParaRPr lang="en-IN" dirty="0">
              <a:latin typeface="Bahnschrift Light" panose="020B0502040204020203" pitchFamily="34" charset="0"/>
            </a:endParaRPr>
          </a:p>
        </p:txBody>
      </p:sp>
      <p:sp>
        <p:nvSpPr>
          <p:cNvPr id="4" name="Text Placeholder 3">
            <a:extLst>
              <a:ext uri="{FF2B5EF4-FFF2-40B4-BE49-F238E27FC236}">
                <a16:creationId xmlns:a16="http://schemas.microsoft.com/office/drawing/2014/main" id="{23BEC176-ECE3-42FF-87D6-C7ABEC0D7054}"/>
              </a:ext>
            </a:extLst>
          </p:cNvPr>
          <p:cNvSpPr>
            <a:spLocks noGrp="1"/>
          </p:cNvSpPr>
          <p:nvPr>
            <p:ph type="body" idx="2"/>
          </p:nvPr>
        </p:nvSpPr>
        <p:spPr>
          <a:xfrm>
            <a:off x="3414150" y="1067436"/>
            <a:ext cx="2315700" cy="3045900"/>
          </a:xfrm>
        </p:spPr>
        <p:txBody>
          <a:bodyPr/>
          <a:lstStyle/>
          <a:p>
            <a:pPr marL="114300" indent="0">
              <a:buNone/>
            </a:pPr>
            <a:r>
              <a:rPr lang="en-IN" dirty="0">
                <a:latin typeface="Algerian" panose="04020705040A02060702" pitchFamily="82" charset="0"/>
              </a:rPr>
              <a:t>Goitre -  </a:t>
            </a:r>
            <a:r>
              <a:rPr lang="en-IN" sz="1400" dirty="0">
                <a:latin typeface="Bahnschrift Light" panose="020B0502040204020203" pitchFamily="34" charset="0"/>
              </a:rPr>
              <a:t>it is the irregular growth of the thyroid gland. The thyroid is a butterfly-shaped gland located at the base of the neck just bellow the Adam’s apple .</a:t>
            </a:r>
          </a:p>
          <a:p>
            <a:pPr marL="114300" indent="0">
              <a:buNone/>
            </a:pPr>
            <a:endParaRPr lang="en-IN" sz="1400" dirty="0">
              <a:latin typeface="Bahnschrift Light" panose="020B0502040204020203" pitchFamily="34" charset="0"/>
            </a:endParaRPr>
          </a:p>
          <a:p>
            <a:pPr marL="114300" indent="0">
              <a:buNone/>
            </a:pPr>
            <a:r>
              <a:rPr lang="en-IN" dirty="0">
                <a:latin typeface="Algerian" panose="04020705040A02060702" pitchFamily="82" charset="0"/>
              </a:rPr>
              <a:t>Symptoms- </a:t>
            </a:r>
            <a:r>
              <a:rPr lang="en-IN" sz="1400" dirty="0">
                <a:latin typeface="Bahnschrift Light" panose="020B0502040204020203" pitchFamily="34" charset="0"/>
              </a:rPr>
              <a:t>thyroid gland does not function properly. In adults, goitre results in swelling of glands near the throat</a:t>
            </a:r>
            <a:endParaRPr lang="en-IN" dirty="0">
              <a:latin typeface="Algerian" panose="04020705040A02060702" pitchFamily="82" charset="0"/>
            </a:endParaRPr>
          </a:p>
        </p:txBody>
      </p:sp>
      <p:sp>
        <p:nvSpPr>
          <p:cNvPr id="5" name="Text Placeholder 4">
            <a:extLst>
              <a:ext uri="{FF2B5EF4-FFF2-40B4-BE49-F238E27FC236}">
                <a16:creationId xmlns:a16="http://schemas.microsoft.com/office/drawing/2014/main" id="{93A49287-24A9-4053-AB53-57A9B8414026}"/>
              </a:ext>
            </a:extLst>
          </p:cNvPr>
          <p:cNvSpPr>
            <a:spLocks noGrp="1"/>
          </p:cNvSpPr>
          <p:nvPr>
            <p:ph type="body" idx="3"/>
          </p:nvPr>
        </p:nvSpPr>
        <p:spPr>
          <a:xfrm>
            <a:off x="5973099" y="927500"/>
            <a:ext cx="2315700" cy="3045900"/>
          </a:xfrm>
        </p:spPr>
        <p:txBody>
          <a:bodyPr/>
          <a:lstStyle/>
          <a:p>
            <a:pPr marL="114300" indent="0">
              <a:buNone/>
            </a:pPr>
            <a:r>
              <a:rPr lang="en-IN" sz="1400" dirty="0">
                <a:latin typeface="Bahnschrift Light" panose="020B0502040204020203" pitchFamily="34" charset="0"/>
              </a:rPr>
              <a:t> In children, iodine deficiency cause stunted mental and physical development</a:t>
            </a:r>
          </a:p>
          <a:p>
            <a:pPr marL="114300" indent="0">
              <a:buNone/>
            </a:pPr>
            <a:endParaRPr lang="en-IN" sz="1400" dirty="0">
              <a:latin typeface="Bahnschrift Light" panose="020B0502040204020203" pitchFamily="34" charset="0"/>
            </a:endParaRPr>
          </a:p>
          <a:p>
            <a:pPr marL="114300" indent="0">
              <a:buNone/>
            </a:pPr>
            <a:r>
              <a:rPr lang="en-IN" dirty="0">
                <a:latin typeface="Algerian" panose="04020705040A02060702" pitchFamily="82" charset="0"/>
              </a:rPr>
              <a:t>Treatment- </a:t>
            </a:r>
            <a:r>
              <a:rPr lang="en-IN" sz="1400" dirty="0">
                <a:latin typeface="Bahnschrift Light" panose="020B0502040204020203" pitchFamily="34" charset="0"/>
              </a:rPr>
              <a:t>iodine deficiency can be avoided by using iodised salt in the diet .it is advised to have sea food which are rich in iodine</a:t>
            </a:r>
            <a:endParaRPr lang="en-IN" dirty="0">
              <a:latin typeface="Algerian" panose="04020705040A02060702" pitchFamily="82" charset="0"/>
            </a:endParaRPr>
          </a:p>
        </p:txBody>
      </p:sp>
      <p:sp>
        <p:nvSpPr>
          <p:cNvPr id="6" name="Slide Number Placeholder 5">
            <a:extLst>
              <a:ext uri="{FF2B5EF4-FFF2-40B4-BE49-F238E27FC236}">
                <a16:creationId xmlns:a16="http://schemas.microsoft.com/office/drawing/2014/main" id="{29A16E70-5C13-4CA4-85EE-FB33F22A3C0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8" name="Picture 7">
            <a:extLst>
              <a:ext uri="{FF2B5EF4-FFF2-40B4-BE49-F238E27FC236}">
                <a16:creationId xmlns:a16="http://schemas.microsoft.com/office/drawing/2014/main" id="{F5F93134-A735-4D8D-9212-8EEE74C18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00337" y="3689327"/>
            <a:ext cx="2843663" cy="1491343"/>
          </a:xfrm>
          <a:prstGeom prst="rect">
            <a:avLst/>
          </a:prstGeom>
          <a:effectLst>
            <a:softEdge rad="63500"/>
          </a:effectLst>
        </p:spPr>
      </p:pic>
    </p:spTree>
    <p:extLst>
      <p:ext uri="{BB962C8B-B14F-4D97-AF65-F5344CB8AC3E}">
        <p14:creationId xmlns:p14="http://schemas.microsoft.com/office/powerpoint/2010/main" val="4171953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861-7D2E-4996-BEB0-5836168E6A11}"/>
              </a:ext>
            </a:extLst>
          </p:cNvPr>
          <p:cNvSpPr>
            <a:spLocks noGrp="1"/>
          </p:cNvSpPr>
          <p:nvPr>
            <p:ph type="title"/>
          </p:nvPr>
        </p:nvSpPr>
        <p:spPr>
          <a:xfrm>
            <a:off x="1435492" y="603770"/>
            <a:ext cx="4259944" cy="396300"/>
          </a:xfrm>
        </p:spPr>
        <p:txBody>
          <a:bodyPr/>
          <a:lstStyle/>
          <a:p>
            <a:r>
              <a:rPr lang="en-IN" dirty="0"/>
              <a:t>Vitamin deficiencies</a:t>
            </a:r>
          </a:p>
        </p:txBody>
      </p:sp>
      <p:sp>
        <p:nvSpPr>
          <p:cNvPr id="4" name="Slide Number Placeholder 3">
            <a:extLst>
              <a:ext uri="{FF2B5EF4-FFF2-40B4-BE49-F238E27FC236}">
                <a16:creationId xmlns:a16="http://schemas.microsoft.com/office/drawing/2014/main" id="{571F57C9-F1F2-4D90-B9E0-8AEE1E7CC5F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3DD3AD08-6464-40B5-BAC2-7E077697BA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04971" y="78128"/>
            <a:ext cx="3839029" cy="2403106"/>
          </a:xfrm>
          <a:prstGeom prst="rect">
            <a:avLst/>
          </a:prstGeom>
          <a:effectLst>
            <a:softEdge rad="317500"/>
          </a:effectLst>
        </p:spPr>
      </p:pic>
      <p:pic>
        <p:nvPicPr>
          <p:cNvPr id="8" name="Picture 7">
            <a:extLst>
              <a:ext uri="{FF2B5EF4-FFF2-40B4-BE49-F238E27FC236}">
                <a16:creationId xmlns:a16="http://schemas.microsoft.com/office/drawing/2014/main" id="{561B2618-5207-43A1-ADE9-1C247B69A7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98470"/>
            <a:ext cx="2525487" cy="3165529"/>
          </a:xfrm>
          <a:prstGeom prst="rect">
            <a:avLst/>
          </a:prstGeom>
          <a:effectLst>
            <a:softEdge rad="317500"/>
          </a:effectLst>
        </p:spPr>
      </p:pic>
      <p:sp>
        <p:nvSpPr>
          <p:cNvPr id="9" name="Rectangle 8">
            <a:extLst>
              <a:ext uri="{FF2B5EF4-FFF2-40B4-BE49-F238E27FC236}">
                <a16:creationId xmlns:a16="http://schemas.microsoft.com/office/drawing/2014/main" id="{CDB6BAB4-CEDB-48D6-A32F-90CA8F0015E5}"/>
              </a:ext>
            </a:extLst>
          </p:cNvPr>
          <p:cNvSpPr/>
          <p:nvPr/>
        </p:nvSpPr>
        <p:spPr>
          <a:xfrm>
            <a:off x="2442028" y="950176"/>
            <a:ext cx="4259944" cy="306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lumMod val="50000"/>
                  </a:schemeClr>
                </a:solidFill>
                <a:latin typeface="Algerian" panose="04020705040A02060702" pitchFamily="82" charset="0"/>
              </a:rPr>
              <a:t>Vitamin</a:t>
            </a:r>
            <a:r>
              <a:rPr lang="en-IN" dirty="0">
                <a:solidFill>
                  <a:schemeClr val="tx1">
                    <a:lumMod val="50000"/>
                  </a:schemeClr>
                </a:solidFill>
                <a:latin typeface="Algerian" panose="04020705040A02060702" pitchFamily="82" charset="0"/>
              </a:rPr>
              <a:t>- </a:t>
            </a:r>
            <a:r>
              <a:rPr lang="en-IN" dirty="0">
                <a:solidFill>
                  <a:schemeClr val="tx1">
                    <a:lumMod val="50000"/>
                  </a:schemeClr>
                </a:solidFill>
                <a:latin typeface="Bahnschrift Light" panose="020B0502040204020203" pitchFamily="34" charset="0"/>
              </a:rPr>
              <a:t>are organic compounds</a:t>
            </a:r>
          </a:p>
          <a:p>
            <a:pPr marL="285750" indent="-285750">
              <a:buFont typeface="Arial" panose="020B0604020202020204" pitchFamily="34" charset="0"/>
              <a:buChar char="•"/>
            </a:pPr>
            <a:r>
              <a:rPr lang="en-IN" dirty="0">
                <a:solidFill>
                  <a:schemeClr val="tx1">
                    <a:lumMod val="50000"/>
                  </a:schemeClr>
                </a:solidFill>
                <a:latin typeface="Bahnschrift Light" panose="020B0502040204020203" pitchFamily="34" charset="0"/>
              </a:rPr>
              <a:t>Are present in all natural food</a:t>
            </a:r>
          </a:p>
          <a:p>
            <a:pPr marL="285750" indent="-285750">
              <a:buFont typeface="Arial" panose="020B0604020202020204" pitchFamily="34" charset="0"/>
              <a:buChar char="•"/>
            </a:pPr>
            <a:r>
              <a:rPr lang="en-IN" sz="1600" b="1" dirty="0">
                <a:solidFill>
                  <a:schemeClr val="tx1">
                    <a:lumMod val="50000"/>
                  </a:schemeClr>
                </a:solidFill>
                <a:latin typeface="Bahnschrift Light" panose="020B0502040204020203" pitchFamily="34" charset="0"/>
              </a:rPr>
              <a:t>Imp for- </a:t>
            </a:r>
            <a:r>
              <a:rPr lang="en-IN" dirty="0">
                <a:solidFill>
                  <a:schemeClr val="tx1">
                    <a:lumMod val="50000"/>
                  </a:schemeClr>
                </a:solidFill>
                <a:latin typeface="Bahnschrift Light" panose="020B0502040204020203" pitchFamily="34" charset="0"/>
              </a:rPr>
              <a:t>growth, reproduction &amp; the maintenances of health</a:t>
            </a:r>
          </a:p>
          <a:p>
            <a:pPr marL="285750" indent="-285750">
              <a:buFont typeface="Arial" panose="020B0604020202020204" pitchFamily="34" charset="0"/>
              <a:buChar char="•"/>
            </a:pPr>
            <a:r>
              <a:rPr lang="en-IN" dirty="0">
                <a:solidFill>
                  <a:schemeClr val="tx1">
                    <a:lumMod val="50000"/>
                  </a:schemeClr>
                </a:solidFill>
                <a:latin typeface="Bahnschrift Light" panose="020B0502040204020203" pitchFamily="34" charset="0"/>
              </a:rPr>
              <a:t>Are</a:t>
            </a:r>
            <a:r>
              <a:rPr lang="en-IN" b="1" dirty="0">
                <a:solidFill>
                  <a:schemeClr val="tx1">
                    <a:lumMod val="50000"/>
                  </a:schemeClr>
                </a:solidFill>
                <a:latin typeface="Bahnschrift Light" panose="020B0502040204020203" pitchFamily="34" charset="0"/>
              </a:rPr>
              <a:t> NON-CALORIC </a:t>
            </a:r>
          </a:p>
          <a:p>
            <a:pPr marL="285750" indent="-285750">
              <a:buFont typeface="Arial" panose="020B0604020202020204" pitchFamily="34" charset="0"/>
              <a:buChar char="•"/>
            </a:pPr>
            <a:r>
              <a:rPr lang="en-IN" dirty="0">
                <a:solidFill>
                  <a:schemeClr val="tx1">
                    <a:lumMod val="50000"/>
                  </a:schemeClr>
                </a:solidFill>
                <a:latin typeface="Bahnschrift Light" panose="020B0502040204020203" pitchFamily="34" charset="0"/>
              </a:rPr>
              <a:t>Needed in a minute quantity</a:t>
            </a:r>
          </a:p>
          <a:p>
            <a:pPr marL="285750" indent="-285750">
              <a:buFont typeface="Arial" panose="020B0604020202020204" pitchFamily="34" charset="0"/>
              <a:buChar char="•"/>
            </a:pPr>
            <a:r>
              <a:rPr lang="en-IN" dirty="0">
                <a:solidFill>
                  <a:schemeClr val="tx1">
                    <a:lumMod val="50000"/>
                  </a:schemeClr>
                </a:solidFill>
                <a:latin typeface="Bahnschrift Light" panose="020B0502040204020203" pitchFamily="34" charset="0"/>
              </a:rPr>
              <a:t>Thirteen vitamins are necessary for health</a:t>
            </a:r>
          </a:p>
          <a:p>
            <a:pPr marL="285750" indent="-285750">
              <a:buFont typeface="Arial" panose="020B0604020202020204" pitchFamily="34" charset="0"/>
              <a:buChar char="•"/>
            </a:pPr>
            <a:r>
              <a:rPr lang="en-IN" dirty="0">
                <a:solidFill>
                  <a:schemeClr val="tx1">
                    <a:lumMod val="50000"/>
                  </a:schemeClr>
                </a:solidFill>
                <a:latin typeface="Bahnschrift Light" panose="020B0502040204020203" pitchFamily="34" charset="0"/>
              </a:rPr>
              <a:t>Vitamins A,D,E and K are fat-soluble and all others are water- soluble</a:t>
            </a:r>
          </a:p>
          <a:p>
            <a:pPr marL="285750" indent="-285750">
              <a:buFont typeface="Arial" panose="020B0604020202020204" pitchFamily="34" charset="0"/>
              <a:buChar char="•"/>
            </a:pPr>
            <a:r>
              <a:rPr lang="en-IN" dirty="0">
                <a:solidFill>
                  <a:schemeClr val="tx1">
                    <a:lumMod val="50000"/>
                  </a:schemeClr>
                </a:solidFill>
                <a:latin typeface="Bahnschrift Light" panose="020B0502040204020203" pitchFamily="34" charset="0"/>
              </a:rPr>
              <a:t>Lack of vitamin in the body leads to deficiency disease</a:t>
            </a:r>
          </a:p>
          <a:p>
            <a:pPr marL="285750" indent="-285750">
              <a:buFont typeface="Arial" panose="020B0604020202020204" pitchFamily="34" charset="0"/>
              <a:buChar char="•"/>
            </a:pPr>
            <a:endParaRPr lang="en-IN" sz="1600" dirty="0">
              <a:solidFill>
                <a:schemeClr val="tx1">
                  <a:lumMod val="50000"/>
                </a:schemeClr>
              </a:solidFill>
              <a:latin typeface="Algerian" panose="04020705040A02060702" pitchFamily="82" charset="0"/>
            </a:endParaRPr>
          </a:p>
        </p:txBody>
      </p:sp>
    </p:spTree>
    <p:extLst>
      <p:ext uri="{BB962C8B-B14F-4D97-AF65-F5344CB8AC3E}">
        <p14:creationId xmlns:p14="http://schemas.microsoft.com/office/powerpoint/2010/main" val="16027038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55D52B-15C7-4ED5-8338-6528AC4574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4" name="Picture 3">
            <a:extLst>
              <a:ext uri="{FF2B5EF4-FFF2-40B4-BE49-F238E27FC236}">
                <a16:creationId xmlns:a16="http://schemas.microsoft.com/office/drawing/2014/main" id="{6FA5FB28-577A-422D-997A-A9E08538B6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909418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597CAE6-8C68-CA41-A8C1-1B744816825C}"/>
              </a:ext>
            </a:extLst>
          </p:cNvPr>
          <p:cNvSpPr txBox="1"/>
          <p:nvPr/>
        </p:nvSpPr>
        <p:spPr>
          <a:xfrm>
            <a:off x="216976" y="308955"/>
            <a:ext cx="2858408" cy="523220"/>
          </a:xfrm>
          <a:prstGeom prst="rect">
            <a:avLst/>
          </a:prstGeom>
          <a:noFill/>
        </p:spPr>
        <p:txBody>
          <a:bodyPr wrap="square" rtlCol="0">
            <a:spAutoFit/>
          </a:bodyPr>
          <a:lstStyle/>
          <a:p>
            <a:pPr algn="l"/>
            <a:r>
              <a:rPr lang="en-US" sz="2700" b="1" dirty="0">
                <a:solidFill>
                  <a:srgbClr val="FFFF00"/>
                </a:solidFill>
                <a:latin typeface="Times New Roman" panose="02020603050405020304" pitchFamily="18" charset="0"/>
                <a:cs typeface="Times New Roman" panose="02020603050405020304" pitchFamily="18" charset="0"/>
              </a:rPr>
              <a:t>  </a:t>
            </a:r>
            <a:r>
              <a:rPr lang="en-US" sz="2800" u="sng" dirty="0">
                <a:solidFill>
                  <a:schemeClr val="accent3">
                    <a:lumMod val="75000"/>
                  </a:schemeClr>
                </a:solidFill>
                <a:latin typeface="Times New Roman" panose="02020603050405020304" pitchFamily="18" charset="0"/>
                <a:cs typeface="Times New Roman" panose="02020603050405020304" pitchFamily="18" charset="0"/>
              </a:rPr>
              <a:t>VITAMIN A</a:t>
            </a:r>
            <a:r>
              <a:rPr lang="en-US" sz="2800" b="1" u="sng" dirty="0">
                <a:solidFill>
                  <a:schemeClr val="accent3">
                    <a:lumMod val="75000"/>
                  </a:schemeClr>
                </a:solidFill>
                <a:latin typeface="Times New Roman" panose="02020603050405020304" pitchFamily="18" charset="0"/>
                <a:cs typeface="Times New Roman" panose="02020603050405020304" pitchFamily="18" charset="0"/>
              </a:rPr>
              <a:t> </a:t>
            </a:r>
            <a:endParaRPr lang="en-US" sz="2700" b="1" u="sng"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277362F-3DD7-0941-8883-D31C4D1208C5}"/>
              </a:ext>
            </a:extLst>
          </p:cNvPr>
          <p:cNvSpPr txBox="1"/>
          <p:nvPr/>
        </p:nvSpPr>
        <p:spPr>
          <a:xfrm>
            <a:off x="2268" y="1167741"/>
            <a:ext cx="5076825"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dirty="0">
                <a:latin typeface="Times New Roman" panose="02020603050405020304" pitchFamily="18" charset="0"/>
                <a:cs typeface="Times New Roman" panose="02020603050405020304" pitchFamily="18" charset="0"/>
              </a:rPr>
              <a:t>Lack of vitamin A in the diet causes loss of vision.</a:t>
            </a:r>
          </a:p>
        </p:txBody>
      </p:sp>
      <p:sp>
        <p:nvSpPr>
          <p:cNvPr id="27" name="TextBox 26">
            <a:extLst>
              <a:ext uri="{FF2B5EF4-FFF2-40B4-BE49-F238E27FC236}">
                <a16:creationId xmlns:a16="http://schemas.microsoft.com/office/drawing/2014/main" id="{B699C513-6663-574D-A15F-52CE31336573}"/>
              </a:ext>
            </a:extLst>
          </p:cNvPr>
          <p:cNvSpPr txBox="1"/>
          <p:nvPr/>
        </p:nvSpPr>
        <p:spPr>
          <a:xfrm>
            <a:off x="0" y="2040835"/>
            <a:ext cx="4704897"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u="sng" dirty="0">
                <a:latin typeface="Times New Roman" panose="02020603050405020304" pitchFamily="18" charset="0"/>
                <a:cs typeface="Times New Roman" panose="02020603050405020304" pitchFamily="18" charset="0"/>
              </a:rPr>
              <a:t>Symptoms</a:t>
            </a:r>
            <a:r>
              <a:rPr lang="en-US" sz="2100" dirty="0">
                <a:latin typeface="Times New Roman" panose="02020603050405020304" pitchFamily="18" charset="0"/>
                <a:cs typeface="Times New Roman" panose="02020603050405020304" pitchFamily="18" charset="0"/>
              </a:rPr>
              <a:t>: Night blindness, i.e. poor vision in dim light, dryness in the mouth.</a:t>
            </a:r>
          </a:p>
        </p:txBody>
      </p:sp>
      <p:sp>
        <p:nvSpPr>
          <p:cNvPr id="28" name="TextBox 27">
            <a:extLst>
              <a:ext uri="{FF2B5EF4-FFF2-40B4-BE49-F238E27FC236}">
                <a16:creationId xmlns:a16="http://schemas.microsoft.com/office/drawing/2014/main" id="{11A7DD3F-8789-DF48-B81C-95C57BC51D4B}"/>
              </a:ext>
            </a:extLst>
          </p:cNvPr>
          <p:cNvSpPr txBox="1"/>
          <p:nvPr/>
        </p:nvSpPr>
        <p:spPr>
          <a:xfrm>
            <a:off x="0" y="3028648"/>
            <a:ext cx="5330825" cy="1061829"/>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u="sng" dirty="0">
                <a:latin typeface="Times New Roman" panose="02020603050405020304" pitchFamily="18" charset="0"/>
                <a:cs typeface="Times New Roman" panose="02020603050405020304" pitchFamily="18" charset="0"/>
              </a:rPr>
              <a:t>Treatment</a:t>
            </a:r>
            <a:r>
              <a:rPr lang="en-US" sz="2100" dirty="0">
                <a:latin typeface="Times New Roman" panose="02020603050405020304" pitchFamily="18" charset="0"/>
                <a:cs typeface="Times New Roman" panose="02020603050405020304" pitchFamily="18" charset="0"/>
              </a:rPr>
              <a:t>: Diet should contain carrot, mangoes, butter and egg yolk. These will help in development of vision.</a:t>
            </a:r>
          </a:p>
        </p:txBody>
      </p:sp>
      <p:pic>
        <p:nvPicPr>
          <p:cNvPr id="29" name="Picture 29">
            <a:extLst>
              <a:ext uri="{FF2B5EF4-FFF2-40B4-BE49-F238E27FC236}">
                <a16:creationId xmlns:a16="http://schemas.microsoft.com/office/drawing/2014/main" id="{19864BF6-6634-3349-8AEF-468AAFF54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290" y="288540"/>
            <a:ext cx="3314246" cy="2657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2">
            <a:extLst>
              <a:ext uri="{FF2B5EF4-FFF2-40B4-BE49-F238E27FC236}">
                <a16:creationId xmlns:a16="http://schemas.microsoft.com/office/drawing/2014/main" id="{8E19D294-6F14-F347-B7C3-2014F9162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253" y="3280719"/>
            <a:ext cx="2120063" cy="16195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558553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3"/>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contents</a:t>
            </a:r>
            <a:endParaRPr dirty="0"/>
          </a:p>
        </p:txBody>
      </p:sp>
      <p:sp>
        <p:nvSpPr>
          <p:cNvPr id="464" name="Google Shape;464;p4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465" name="Google Shape;465;p43"/>
          <p:cNvSpPr/>
          <p:nvPr/>
        </p:nvSpPr>
        <p:spPr>
          <a:xfrm>
            <a:off x="1941825" y="3205140"/>
            <a:ext cx="1702341" cy="516319"/>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IN" sz="1200" b="1" i="0" u="none" strike="noStrike" cap="none" dirty="0">
                <a:solidFill>
                  <a:schemeClr val="bg2">
                    <a:lumMod val="50000"/>
                  </a:schemeClr>
                </a:solidFill>
                <a:latin typeface="Bellota Text"/>
                <a:ea typeface="Bellota Text"/>
                <a:cs typeface="Bellota Text"/>
                <a:sym typeface="Bellota Text"/>
              </a:rPr>
              <a:t>P</a:t>
            </a:r>
            <a:r>
              <a:rPr lang="en" sz="1200" b="1" i="0" u="none" strike="noStrike" cap="none" dirty="0">
                <a:solidFill>
                  <a:schemeClr val="bg2">
                    <a:lumMod val="50000"/>
                  </a:schemeClr>
                </a:solidFill>
                <a:latin typeface="Bellota Text"/>
                <a:ea typeface="Bellota Text"/>
                <a:cs typeface="Bellota Text"/>
                <a:sym typeface="Bellota Text"/>
              </a:rPr>
              <a:t>arasitic disease</a:t>
            </a:r>
            <a:endParaRPr sz="1200" b="1" i="0" u="none" strike="noStrike" cap="none" dirty="0">
              <a:solidFill>
                <a:schemeClr val="bg2">
                  <a:lumMod val="50000"/>
                </a:schemeClr>
              </a:solidFill>
              <a:latin typeface="Bellota Text"/>
              <a:ea typeface="Bellota Text"/>
              <a:cs typeface="Bellota Text"/>
              <a:sym typeface="Bellota Text"/>
            </a:endParaRPr>
          </a:p>
        </p:txBody>
      </p:sp>
      <p:sp>
        <p:nvSpPr>
          <p:cNvPr id="466" name="Google Shape;466;p43"/>
          <p:cNvSpPr/>
          <p:nvPr/>
        </p:nvSpPr>
        <p:spPr>
          <a:xfrm>
            <a:off x="2162087" y="3598377"/>
            <a:ext cx="1253278" cy="755907"/>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IN" sz="1200" b="1" i="0" u="none" strike="noStrike" cap="none" dirty="0">
                <a:solidFill>
                  <a:schemeClr val="bg2">
                    <a:lumMod val="50000"/>
                  </a:schemeClr>
                </a:solidFill>
                <a:latin typeface="Bellota Text"/>
                <a:ea typeface="Bellota Text"/>
                <a:cs typeface="Bellota Text"/>
                <a:sym typeface="Bellota Text"/>
              </a:rPr>
              <a:t>Common</a:t>
            </a:r>
          </a:p>
          <a:p>
            <a:pPr algn="ctr">
              <a:buClr>
                <a:schemeClr val="dk1"/>
              </a:buClr>
              <a:buSzPts val="1400"/>
            </a:pPr>
            <a:r>
              <a:rPr lang="en-IN" sz="1200" b="1" i="0" u="none" strike="noStrike" cap="none" dirty="0">
                <a:solidFill>
                  <a:schemeClr val="bg2">
                    <a:lumMod val="50000"/>
                  </a:schemeClr>
                </a:solidFill>
                <a:latin typeface="Bellota Text"/>
                <a:ea typeface="Bellota Text"/>
                <a:cs typeface="Bellota Text"/>
                <a:sym typeface="Bellota Text"/>
              </a:rPr>
              <a:t>P</a:t>
            </a:r>
            <a:r>
              <a:rPr lang="en" sz="1200" b="1" i="0" u="none" strike="noStrike" cap="none" dirty="0">
                <a:solidFill>
                  <a:schemeClr val="bg2">
                    <a:lumMod val="50000"/>
                  </a:schemeClr>
                </a:solidFill>
                <a:latin typeface="Bellota Text"/>
                <a:ea typeface="Bellota Text"/>
                <a:cs typeface="Bellota Text"/>
                <a:sym typeface="Bellota Text"/>
              </a:rPr>
              <a:t>arsitic </a:t>
            </a:r>
            <a:r>
              <a:rPr lang="en" sz="1200" b="1" dirty="0">
                <a:solidFill>
                  <a:schemeClr val="bg2">
                    <a:lumMod val="50000"/>
                  </a:schemeClr>
                </a:solidFill>
                <a:latin typeface="Bellota Text"/>
                <a:ea typeface="Bellota Text"/>
                <a:cs typeface="Bellota Text"/>
                <a:sym typeface="Bellota Text"/>
              </a:rPr>
              <a:t>disease</a:t>
            </a:r>
            <a:endParaRPr lang="en" sz="1200" b="1" i="0" u="none" strike="noStrike" cap="none" dirty="0">
              <a:solidFill>
                <a:schemeClr val="bg2">
                  <a:lumMod val="50000"/>
                </a:schemeClr>
              </a:solidFill>
              <a:latin typeface="Bellota Text"/>
              <a:ea typeface="Bellota Text"/>
              <a:cs typeface="Bellota Text"/>
              <a:sym typeface="Bellota Text"/>
            </a:endParaRPr>
          </a:p>
        </p:txBody>
      </p:sp>
      <p:sp>
        <p:nvSpPr>
          <p:cNvPr id="467" name="Google Shape;467;p43"/>
          <p:cNvSpPr/>
          <p:nvPr/>
        </p:nvSpPr>
        <p:spPr>
          <a:xfrm>
            <a:off x="1117088" y="1416496"/>
            <a:ext cx="3353938" cy="537437"/>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IN" sz="1200" b="1" i="0" u="none" strike="noStrike" cap="none" dirty="0">
                <a:solidFill>
                  <a:schemeClr val="bg2">
                    <a:lumMod val="50000"/>
                  </a:schemeClr>
                </a:solidFill>
                <a:latin typeface="Bellota Text"/>
                <a:ea typeface="Bellota Text"/>
                <a:cs typeface="Bellota Text"/>
                <a:sym typeface="Bellota Text"/>
              </a:rPr>
              <a:t>N</a:t>
            </a:r>
            <a:r>
              <a:rPr lang="en" sz="1200" b="1" i="0" u="none" strike="noStrike" cap="none" dirty="0">
                <a:solidFill>
                  <a:schemeClr val="bg2">
                    <a:lumMod val="50000"/>
                  </a:schemeClr>
                </a:solidFill>
                <a:latin typeface="Bellota Text"/>
                <a:ea typeface="Bellota Text"/>
                <a:cs typeface="Bellota Text"/>
                <a:sym typeface="Bellota Text"/>
              </a:rPr>
              <a:t>utritional disease</a:t>
            </a:r>
            <a:endParaRPr sz="1200" b="1" i="0" u="none" strike="noStrike" cap="none" dirty="0">
              <a:solidFill>
                <a:schemeClr val="bg2">
                  <a:lumMod val="50000"/>
                </a:schemeClr>
              </a:solidFill>
              <a:latin typeface="Bellota Text"/>
              <a:ea typeface="Bellota Text"/>
              <a:cs typeface="Bellota Text"/>
              <a:sym typeface="Bellota Text"/>
            </a:endParaRPr>
          </a:p>
        </p:txBody>
      </p:sp>
      <p:sp>
        <p:nvSpPr>
          <p:cNvPr id="468" name="Google Shape;468;p43"/>
          <p:cNvSpPr/>
          <p:nvPr/>
        </p:nvSpPr>
        <p:spPr>
          <a:xfrm>
            <a:off x="1529457" y="2309762"/>
            <a:ext cx="2529196" cy="525824"/>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IN" sz="1200" b="1" i="0" u="none" strike="noStrike" cap="none" dirty="0">
                <a:solidFill>
                  <a:schemeClr val="bg2">
                    <a:lumMod val="50000"/>
                  </a:schemeClr>
                </a:solidFill>
                <a:latin typeface="Bellota Text"/>
                <a:ea typeface="Bellota Text"/>
                <a:cs typeface="Bellota Text"/>
                <a:sym typeface="Bellota Text"/>
              </a:rPr>
              <a:t>M</a:t>
            </a:r>
            <a:r>
              <a:rPr lang="en" sz="1200" b="1" i="0" u="none" strike="noStrike" cap="none" dirty="0">
                <a:solidFill>
                  <a:schemeClr val="bg2">
                    <a:lumMod val="50000"/>
                  </a:schemeClr>
                </a:solidFill>
                <a:latin typeface="Bellota Text"/>
                <a:ea typeface="Bellota Text"/>
                <a:cs typeface="Bellota Text"/>
                <a:sym typeface="Bellota Text"/>
              </a:rPr>
              <a:t>inera</a:t>
            </a:r>
            <a:r>
              <a:rPr lang="en" sz="1200" b="1" dirty="0">
                <a:solidFill>
                  <a:schemeClr val="bg2">
                    <a:lumMod val="50000"/>
                  </a:schemeClr>
                </a:solidFill>
                <a:latin typeface="Bellota Text"/>
                <a:ea typeface="Bellota Text"/>
                <a:cs typeface="Bellota Text"/>
                <a:sym typeface="Bellota Text"/>
              </a:rPr>
              <a:t>l deficiencies</a:t>
            </a:r>
            <a:endParaRPr sz="1200" b="1" i="0" u="none" strike="noStrike" cap="none" dirty="0">
              <a:solidFill>
                <a:schemeClr val="bg2">
                  <a:lumMod val="50000"/>
                </a:schemeClr>
              </a:solidFill>
              <a:latin typeface="Bellota Text"/>
              <a:ea typeface="Bellota Text"/>
              <a:cs typeface="Bellota Text"/>
              <a:sym typeface="Bellota Text"/>
            </a:endParaRPr>
          </a:p>
        </p:txBody>
      </p:sp>
      <p:sp>
        <p:nvSpPr>
          <p:cNvPr id="469" name="Google Shape;469;p43"/>
          <p:cNvSpPr/>
          <p:nvPr/>
        </p:nvSpPr>
        <p:spPr>
          <a:xfrm>
            <a:off x="1325388" y="1863128"/>
            <a:ext cx="2938386" cy="532158"/>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bg2">
                    <a:lumMod val="50000"/>
                  </a:schemeClr>
                </a:solidFill>
                <a:latin typeface="Bellota Text"/>
                <a:ea typeface="Bellota Text"/>
                <a:cs typeface="Bellota Text"/>
                <a:sym typeface="Bellota Text"/>
              </a:rPr>
              <a:t>undernutrition</a:t>
            </a:r>
            <a:endParaRPr sz="1200" b="1" i="0" u="none" strike="noStrike" cap="none" dirty="0">
              <a:solidFill>
                <a:schemeClr val="bg2">
                  <a:lumMod val="50000"/>
                </a:schemeClr>
              </a:solidFill>
              <a:latin typeface="Bellota Text"/>
              <a:ea typeface="Bellota Text"/>
              <a:cs typeface="Bellota Text"/>
              <a:sym typeface="Bellota Text"/>
            </a:endParaRPr>
          </a:p>
        </p:txBody>
      </p:sp>
      <p:sp>
        <p:nvSpPr>
          <p:cNvPr id="470" name="Google Shape;470;p43"/>
          <p:cNvSpPr/>
          <p:nvPr/>
        </p:nvSpPr>
        <p:spPr>
          <a:xfrm>
            <a:off x="1734584" y="2756395"/>
            <a:ext cx="2116821" cy="523711"/>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bg2">
                    <a:lumMod val="50000"/>
                  </a:schemeClr>
                </a:solidFill>
                <a:latin typeface="Bellota Text"/>
                <a:ea typeface="Bellota Text"/>
                <a:cs typeface="Bellota Text"/>
                <a:sym typeface="Bellota Text"/>
              </a:rPr>
              <a:t>overnutrition</a:t>
            </a:r>
            <a:endParaRPr sz="1200" b="1" i="0" u="none" strike="noStrike" cap="none" dirty="0">
              <a:solidFill>
                <a:schemeClr val="bg2">
                  <a:lumMod val="50000"/>
                </a:schemeClr>
              </a:solidFill>
              <a:latin typeface="Bellota Text"/>
              <a:ea typeface="Bellota Text"/>
              <a:cs typeface="Bellota Text"/>
              <a:sym typeface="Bellota Text"/>
            </a:endParaRPr>
          </a:p>
        </p:txBody>
      </p:sp>
      <p:sp>
        <p:nvSpPr>
          <p:cNvPr id="471" name="Google Shape;471;p43"/>
          <p:cNvSpPr/>
          <p:nvPr/>
        </p:nvSpPr>
        <p:spPr>
          <a:xfrm>
            <a:off x="1109687" y="1143025"/>
            <a:ext cx="3356400" cy="369600"/>
          </a:xfrm>
          <a:prstGeom prst="ellipse">
            <a:avLst/>
          </a:prstGeom>
          <a:solidFill>
            <a:srgbClr val="9C6E59">
              <a:alpha val="726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Bellota Text"/>
              <a:ea typeface="Bellota Text"/>
              <a:cs typeface="Bellota Text"/>
              <a:sym typeface="Bellota Text"/>
            </a:endParaRPr>
          </a:p>
        </p:txBody>
      </p:sp>
      <p:cxnSp>
        <p:nvCxnSpPr>
          <p:cNvPr id="472" name="Google Shape;472;p43"/>
          <p:cNvCxnSpPr/>
          <p:nvPr/>
        </p:nvCxnSpPr>
        <p:spPr>
          <a:xfrm>
            <a:off x="4396537" y="1643311"/>
            <a:ext cx="984600" cy="0"/>
          </a:xfrm>
          <a:prstGeom prst="straightConnector1">
            <a:avLst/>
          </a:prstGeom>
          <a:noFill/>
          <a:ln w="9525" cap="flat" cmpd="sng">
            <a:solidFill>
              <a:schemeClr val="accent1"/>
            </a:solidFill>
            <a:prstDash val="solid"/>
            <a:round/>
            <a:headEnd type="oval" w="med" len="med"/>
            <a:tailEnd type="oval" w="med" len="med"/>
          </a:ln>
        </p:spPr>
      </p:cxnSp>
      <p:sp>
        <p:nvSpPr>
          <p:cNvPr id="473" name="Google Shape;473;p43"/>
          <p:cNvSpPr txBox="1"/>
          <p:nvPr/>
        </p:nvSpPr>
        <p:spPr>
          <a:xfrm>
            <a:off x="5438507" y="1483033"/>
            <a:ext cx="2595900" cy="320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1100" b="1" dirty="0">
                <a:solidFill>
                  <a:schemeClr val="dk1"/>
                </a:solidFill>
                <a:latin typeface="Bellota Text"/>
                <a:ea typeface="Bellota Text"/>
                <a:cs typeface="Bellota Text"/>
                <a:sym typeface="Bellota Text"/>
              </a:rPr>
              <a:t>I</a:t>
            </a:r>
            <a:r>
              <a:rPr lang="en" sz="1100" b="1" dirty="0">
                <a:solidFill>
                  <a:schemeClr val="dk1"/>
                </a:solidFill>
                <a:latin typeface="Bellota Text"/>
                <a:ea typeface="Bellota Text"/>
                <a:cs typeface="Bellota Text"/>
                <a:sym typeface="Bellota Text"/>
              </a:rPr>
              <a:t>ntroduction and types</a:t>
            </a:r>
            <a:endParaRPr sz="1100" b="1" dirty="0">
              <a:solidFill>
                <a:schemeClr val="dk1"/>
              </a:solidFill>
              <a:latin typeface="Bellota Text"/>
              <a:ea typeface="Bellota Text"/>
              <a:cs typeface="Bellota Text"/>
              <a:sym typeface="Bellota Text"/>
            </a:endParaRPr>
          </a:p>
        </p:txBody>
      </p:sp>
      <p:cxnSp>
        <p:nvCxnSpPr>
          <p:cNvPr id="474" name="Google Shape;474;p43"/>
          <p:cNvCxnSpPr/>
          <p:nvPr/>
        </p:nvCxnSpPr>
        <p:spPr>
          <a:xfrm>
            <a:off x="4251513" y="2091981"/>
            <a:ext cx="1129500" cy="0"/>
          </a:xfrm>
          <a:prstGeom prst="straightConnector1">
            <a:avLst/>
          </a:prstGeom>
          <a:noFill/>
          <a:ln w="9525" cap="flat" cmpd="sng">
            <a:solidFill>
              <a:schemeClr val="accent2"/>
            </a:solidFill>
            <a:prstDash val="solid"/>
            <a:round/>
            <a:headEnd type="oval" w="med" len="med"/>
            <a:tailEnd type="oval" w="med" len="med"/>
          </a:ln>
        </p:spPr>
      </p:cxnSp>
      <p:sp>
        <p:nvSpPr>
          <p:cNvPr id="475" name="Google Shape;475;p43"/>
          <p:cNvSpPr txBox="1"/>
          <p:nvPr/>
        </p:nvSpPr>
        <p:spPr>
          <a:xfrm>
            <a:off x="5438507" y="1931694"/>
            <a:ext cx="2595900" cy="320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1100" b="1" dirty="0">
                <a:solidFill>
                  <a:schemeClr val="dk1"/>
                </a:solidFill>
                <a:latin typeface="Bellota Text"/>
                <a:ea typeface="Bellota Text"/>
                <a:cs typeface="Bellota Text"/>
                <a:sym typeface="Bellota Text"/>
              </a:rPr>
              <a:t>K</a:t>
            </a:r>
            <a:r>
              <a:rPr lang="en" sz="1100" b="1" dirty="0">
                <a:solidFill>
                  <a:schemeClr val="dk1"/>
                </a:solidFill>
                <a:latin typeface="Bellota Text"/>
                <a:ea typeface="Bellota Text"/>
                <a:cs typeface="Bellota Text"/>
                <a:sym typeface="Bellota Text"/>
              </a:rPr>
              <a:t>washiorkor or marasmus</a:t>
            </a:r>
            <a:endParaRPr sz="1100" b="1" dirty="0">
              <a:solidFill>
                <a:schemeClr val="dk1"/>
              </a:solidFill>
              <a:latin typeface="Bellota Text"/>
              <a:ea typeface="Bellota Text"/>
              <a:cs typeface="Bellota Text"/>
              <a:sym typeface="Bellota Text"/>
            </a:endParaRPr>
          </a:p>
        </p:txBody>
      </p:sp>
      <p:cxnSp>
        <p:nvCxnSpPr>
          <p:cNvPr id="476" name="Google Shape;476;p43"/>
          <p:cNvCxnSpPr/>
          <p:nvPr/>
        </p:nvCxnSpPr>
        <p:spPr>
          <a:xfrm>
            <a:off x="4045425" y="2540652"/>
            <a:ext cx="1335600" cy="0"/>
          </a:xfrm>
          <a:prstGeom prst="straightConnector1">
            <a:avLst/>
          </a:prstGeom>
          <a:noFill/>
          <a:ln w="9525" cap="flat" cmpd="sng">
            <a:solidFill>
              <a:schemeClr val="accent3"/>
            </a:solidFill>
            <a:prstDash val="solid"/>
            <a:round/>
            <a:headEnd type="oval" w="med" len="med"/>
            <a:tailEnd type="oval" w="med" len="med"/>
          </a:ln>
        </p:spPr>
      </p:cxnSp>
      <p:sp>
        <p:nvSpPr>
          <p:cNvPr id="477" name="Google Shape;477;p43"/>
          <p:cNvSpPr txBox="1"/>
          <p:nvPr/>
        </p:nvSpPr>
        <p:spPr>
          <a:xfrm>
            <a:off x="5438507" y="2380355"/>
            <a:ext cx="2595900" cy="320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1100" b="1" dirty="0">
                <a:solidFill>
                  <a:schemeClr val="dk1"/>
                </a:solidFill>
                <a:latin typeface="Bellota Text"/>
                <a:ea typeface="Bellota Text"/>
                <a:cs typeface="Bellota Text"/>
                <a:sym typeface="Bellota Text"/>
              </a:rPr>
              <a:t>C</a:t>
            </a:r>
            <a:r>
              <a:rPr lang="en" sz="1100" b="1" dirty="0">
                <a:solidFill>
                  <a:schemeClr val="dk1"/>
                </a:solidFill>
                <a:latin typeface="Bellota Text"/>
                <a:ea typeface="Bellota Text"/>
                <a:cs typeface="Bellota Text"/>
                <a:sym typeface="Bellota Text"/>
              </a:rPr>
              <a:t>alcium, iron, iodine or iodine deficiencies </a:t>
            </a:r>
            <a:endParaRPr sz="1100" b="1" dirty="0">
              <a:solidFill>
                <a:schemeClr val="dk1"/>
              </a:solidFill>
              <a:latin typeface="Bellota Text"/>
              <a:ea typeface="Bellota Text"/>
              <a:cs typeface="Bellota Text"/>
              <a:sym typeface="Bellota Text"/>
            </a:endParaRPr>
          </a:p>
        </p:txBody>
      </p:sp>
      <p:cxnSp>
        <p:nvCxnSpPr>
          <p:cNvPr id="478" name="Google Shape;478;p43"/>
          <p:cNvCxnSpPr/>
          <p:nvPr/>
        </p:nvCxnSpPr>
        <p:spPr>
          <a:xfrm>
            <a:off x="3869869" y="2989299"/>
            <a:ext cx="1511100" cy="0"/>
          </a:xfrm>
          <a:prstGeom prst="straightConnector1">
            <a:avLst/>
          </a:prstGeom>
          <a:noFill/>
          <a:ln w="9525" cap="flat" cmpd="sng">
            <a:solidFill>
              <a:schemeClr val="accent4"/>
            </a:solidFill>
            <a:prstDash val="solid"/>
            <a:round/>
            <a:headEnd type="oval" w="med" len="med"/>
            <a:tailEnd type="oval" w="med" len="med"/>
          </a:ln>
        </p:spPr>
      </p:cxnSp>
      <p:sp>
        <p:nvSpPr>
          <p:cNvPr id="479" name="Google Shape;479;p43"/>
          <p:cNvSpPr txBox="1"/>
          <p:nvPr/>
        </p:nvSpPr>
        <p:spPr>
          <a:xfrm>
            <a:off x="5438507" y="2829016"/>
            <a:ext cx="2595900" cy="320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1100" b="1" dirty="0">
                <a:solidFill>
                  <a:schemeClr val="dk1"/>
                </a:solidFill>
                <a:latin typeface="Bellota Text"/>
                <a:ea typeface="Bellota Text"/>
                <a:cs typeface="Bellota Text"/>
                <a:sym typeface="Bellota Text"/>
              </a:rPr>
              <a:t>O</a:t>
            </a:r>
            <a:r>
              <a:rPr lang="en" sz="1100" b="1" dirty="0">
                <a:solidFill>
                  <a:schemeClr val="dk1"/>
                </a:solidFill>
                <a:latin typeface="Bellota Text"/>
                <a:ea typeface="Bellota Text"/>
                <a:cs typeface="Bellota Text"/>
                <a:sym typeface="Bellota Text"/>
              </a:rPr>
              <a:t>besity or weight gain </a:t>
            </a:r>
            <a:endParaRPr sz="1100" b="1" dirty="0">
              <a:solidFill>
                <a:schemeClr val="dk1"/>
              </a:solidFill>
              <a:latin typeface="Bellota Text"/>
              <a:ea typeface="Bellota Text"/>
              <a:cs typeface="Bellota Text"/>
              <a:sym typeface="Bellota Text"/>
            </a:endParaRPr>
          </a:p>
        </p:txBody>
      </p:sp>
      <p:cxnSp>
        <p:nvCxnSpPr>
          <p:cNvPr id="480" name="Google Shape;480;p43"/>
          <p:cNvCxnSpPr/>
          <p:nvPr/>
        </p:nvCxnSpPr>
        <p:spPr>
          <a:xfrm>
            <a:off x="3679035" y="3437969"/>
            <a:ext cx="1701900" cy="0"/>
          </a:xfrm>
          <a:prstGeom prst="straightConnector1">
            <a:avLst/>
          </a:prstGeom>
          <a:noFill/>
          <a:ln w="9525" cap="flat" cmpd="sng">
            <a:solidFill>
              <a:schemeClr val="accent5"/>
            </a:solidFill>
            <a:prstDash val="solid"/>
            <a:round/>
            <a:headEnd type="oval" w="med" len="med"/>
            <a:tailEnd type="oval" w="med" len="med"/>
          </a:ln>
        </p:spPr>
      </p:cxnSp>
      <p:sp>
        <p:nvSpPr>
          <p:cNvPr id="481" name="Google Shape;481;p43"/>
          <p:cNvSpPr txBox="1"/>
          <p:nvPr/>
        </p:nvSpPr>
        <p:spPr>
          <a:xfrm>
            <a:off x="5438507" y="3277677"/>
            <a:ext cx="2595900" cy="320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1100" dirty="0">
                <a:solidFill>
                  <a:schemeClr val="dk1"/>
                </a:solidFill>
                <a:latin typeface="Bellota Text"/>
                <a:ea typeface="Bellota Text"/>
                <a:cs typeface="Bellota Text"/>
                <a:sym typeface="Bellota Text"/>
              </a:rPr>
              <a:t>I</a:t>
            </a:r>
            <a:r>
              <a:rPr lang="en" sz="1100" b="1" dirty="0">
                <a:solidFill>
                  <a:schemeClr val="dk1"/>
                </a:solidFill>
                <a:latin typeface="Bellota Text"/>
                <a:ea typeface="Bellota Text"/>
                <a:cs typeface="Bellota Text"/>
                <a:sym typeface="Bellota Text"/>
              </a:rPr>
              <a:t>ntroduction, types of parasites and mode of transmission  </a:t>
            </a:r>
            <a:endParaRPr sz="1100" b="1" dirty="0">
              <a:solidFill>
                <a:schemeClr val="dk1"/>
              </a:solidFill>
              <a:latin typeface="Bellota Text"/>
              <a:ea typeface="Bellota Text"/>
              <a:cs typeface="Bellota Text"/>
              <a:sym typeface="Bellota Text"/>
            </a:endParaRPr>
          </a:p>
        </p:txBody>
      </p:sp>
      <p:cxnSp>
        <p:nvCxnSpPr>
          <p:cNvPr id="482" name="Google Shape;482;p43"/>
          <p:cNvCxnSpPr/>
          <p:nvPr/>
        </p:nvCxnSpPr>
        <p:spPr>
          <a:xfrm>
            <a:off x="3480586" y="3886616"/>
            <a:ext cx="1892700" cy="0"/>
          </a:xfrm>
          <a:prstGeom prst="straightConnector1">
            <a:avLst/>
          </a:prstGeom>
          <a:noFill/>
          <a:ln w="9525" cap="flat" cmpd="sng">
            <a:solidFill>
              <a:schemeClr val="accent6"/>
            </a:solidFill>
            <a:prstDash val="solid"/>
            <a:round/>
            <a:headEnd type="oval" w="med" len="med"/>
            <a:tailEnd type="oval" w="med" len="med"/>
          </a:ln>
        </p:spPr>
      </p:cxnSp>
      <p:sp>
        <p:nvSpPr>
          <p:cNvPr id="483" name="Google Shape;483;p43"/>
          <p:cNvSpPr txBox="1"/>
          <p:nvPr/>
        </p:nvSpPr>
        <p:spPr>
          <a:xfrm>
            <a:off x="5438507" y="3726338"/>
            <a:ext cx="2595900" cy="320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1100" b="1" dirty="0">
                <a:solidFill>
                  <a:schemeClr val="dk1"/>
                </a:solidFill>
                <a:latin typeface="Bellota Text"/>
                <a:ea typeface="Bellota Text"/>
                <a:cs typeface="Bellota Text"/>
                <a:sym typeface="Bellota Text"/>
              </a:rPr>
              <a:t>A</a:t>
            </a:r>
            <a:r>
              <a:rPr lang="en" sz="1100" b="1" dirty="0">
                <a:solidFill>
                  <a:schemeClr val="dk1"/>
                </a:solidFill>
                <a:latin typeface="Bellota Text"/>
                <a:ea typeface="Bellota Text"/>
                <a:cs typeface="Bellota Text"/>
                <a:sym typeface="Bellota Text"/>
              </a:rPr>
              <a:t>scariasis, dengue or malaria</a:t>
            </a:r>
            <a:endParaRPr sz="1100" b="1" dirty="0">
              <a:solidFill>
                <a:schemeClr val="dk1"/>
              </a:solidFill>
              <a:latin typeface="Bellota Text"/>
              <a:ea typeface="Bellota Text"/>
              <a:cs typeface="Bellota Text"/>
              <a:sym typeface="Bellota Text"/>
            </a:endParaRPr>
          </a:p>
        </p:txBody>
      </p:sp>
      <p:sp>
        <p:nvSpPr>
          <p:cNvPr id="23" name="Google Shape;599;p47">
            <a:extLst>
              <a:ext uri="{FF2B5EF4-FFF2-40B4-BE49-F238E27FC236}">
                <a16:creationId xmlns:a16="http://schemas.microsoft.com/office/drawing/2014/main" id="{7E5BA97B-8D4E-46EA-9DCB-F52183566963}"/>
              </a:ext>
            </a:extLst>
          </p:cNvPr>
          <p:cNvSpPr/>
          <p:nvPr/>
        </p:nvSpPr>
        <p:spPr>
          <a:xfrm>
            <a:off x="5387856" y="503885"/>
            <a:ext cx="327342" cy="419994"/>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chemeClr val="dk1"/>
          </a:solidFill>
          <a:ln>
            <a:solidFill>
              <a:schemeClr val="tx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124F2CC-BC66-5D4D-AFA4-DEFF99C43434}"/>
              </a:ext>
            </a:extLst>
          </p:cNvPr>
          <p:cNvSpPr txBox="1"/>
          <p:nvPr/>
        </p:nvSpPr>
        <p:spPr>
          <a:xfrm>
            <a:off x="76199" y="170482"/>
            <a:ext cx="3470729" cy="507831"/>
          </a:xfrm>
          <a:prstGeom prst="rect">
            <a:avLst/>
          </a:prstGeom>
          <a:noFill/>
        </p:spPr>
        <p:txBody>
          <a:bodyPr wrap="square" rtlCol="0">
            <a:spAutoFit/>
          </a:bodyPr>
          <a:lstStyle/>
          <a:p>
            <a:pPr algn="l"/>
            <a:r>
              <a:rPr lang="en-US" sz="2700" b="1" dirty="0">
                <a:solidFill>
                  <a:srgbClr val="C00000"/>
                </a:solidFill>
                <a:latin typeface="Times New Roman" panose="02020603050405020304" pitchFamily="18" charset="0"/>
                <a:cs typeface="Times New Roman" panose="02020603050405020304" pitchFamily="18" charset="0"/>
              </a:rPr>
              <a:t> </a:t>
            </a:r>
            <a:r>
              <a:rPr lang="en-US" sz="2700" u="sng" dirty="0">
                <a:solidFill>
                  <a:srgbClr val="C00000"/>
                </a:solidFill>
                <a:latin typeface="Times New Roman" panose="02020603050405020304" pitchFamily="18" charset="0"/>
                <a:cs typeface="Times New Roman" panose="02020603050405020304" pitchFamily="18" charset="0"/>
              </a:rPr>
              <a:t>VITAMIN B1 </a:t>
            </a:r>
          </a:p>
        </p:txBody>
      </p:sp>
      <p:sp>
        <p:nvSpPr>
          <p:cNvPr id="14" name="TextBox 13">
            <a:extLst>
              <a:ext uri="{FF2B5EF4-FFF2-40B4-BE49-F238E27FC236}">
                <a16:creationId xmlns:a16="http://schemas.microsoft.com/office/drawing/2014/main" id="{BD764506-43A4-8B4C-A9E5-8FB03F335FF4}"/>
              </a:ext>
            </a:extLst>
          </p:cNvPr>
          <p:cNvSpPr txBox="1"/>
          <p:nvPr/>
        </p:nvSpPr>
        <p:spPr>
          <a:xfrm>
            <a:off x="76200" y="874486"/>
            <a:ext cx="4241800" cy="1061829"/>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dirty="0">
                <a:latin typeface="Times New Roman" panose="02020603050405020304" pitchFamily="18" charset="0"/>
                <a:cs typeface="Times New Roman" panose="02020603050405020304" pitchFamily="18" charset="0"/>
              </a:rPr>
              <a:t>Lack of vitamin B1 in the diet causes a deficiency disease called beriberi.</a:t>
            </a:r>
          </a:p>
        </p:txBody>
      </p:sp>
      <p:sp>
        <p:nvSpPr>
          <p:cNvPr id="15" name="TextBox 14">
            <a:extLst>
              <a:ext uri="{FF2B5EF4-FFF2-40B4-BE49-F238E27FC236}">
                <a16:creationId xmlns:a16="http://schemas.microsoft.com/office/drawing/2014/main" id="{E862A09F-A484-354A-913C-FD0343AA8EF3}"/>
              </a:ext>
            </a:extLst>
          </p:cNvPr>
          <p:cNvSpPr txBox="1"/>
          <p:nvPr/>
        </p:nvSpPr>
        <p:spPr>
          <a:xfrm>
            <a:off x="8164" y="2049601"/>
            <a:ext cx="4377872"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b="1" u="sng" dirty="0">
                <a:latin typeface="Times New Roman" panose="02020603050405020304" pitchFamily="18" charset="0"/>
                <a:cs typeface="Times New Roman" panose="02020603050405020304" pitchFamily="18" charset="0"/>
              </a:rPr>
              <a:t>Symptoms</a:t>
            </a:r>
            <a:r>
              <a:rPr lang="en-US" sz="2100" dirty="0">
                <a:latin typeface="Times New Roman" panose="02020603050405020304" pitchFamily="18" charset="0"/>
                <a:cs typeface="Times New Roman" panose="02020603050405020304" pitchFamily="18" charset="0"/>
              </a:rPr>
              <a:t>: Loss of weight, weak muscles, paralytic effect</a:t>
            </a:r>
            <a:r>
              <a:rPr lang="en-US" sz="2100" dirty="0">
                <a:latin typeface="Comic Sans MS" panose="030F0702030302020204" pitchFamily="66" charset="0"/>
              </a:rPr>
              <a:t>.</a:t>
            </a:r>
          </a:p>
        </p:txBody>
      </p:sp>
      <p:sp>
        <p:nvSpPr>
          <p:cNvPr id="16" name="TextBox 15">
            <a:extLst>
              <a:ext uri="{FF2B5EF4-FFF2-40B4-BE49-F238E27FC236}">
                <a16:creationId xmlns:a16="http://schemas.microsoft.com/office/drawing/2014/main" id="{25D1333D-1A5F-BE46-AF49-809CDDFAB96F}"/>
              </a:ext>
            </a:extLst>
          </p:cNvPr>
          <p:cNvSpPr txBox="1"/>
          <p:nvPr/>
        </p:nvSpPr>
        <p:spPr>
          <a:xfrm>
            <a:off x="8165" y="3054702"/>
            <a:ext cx="4690836" cy="1061829"/>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b="1" u="sng" dirty="0">
                <a:latin typeface="Times New Roman" panose="02020603050405020304" pitchFamily="18" charset="0"/>
                <a:cs typeface="Times New Roman" panose="02020603050405020304" pitchFamily="18" charset="0"/>
              </a:rPr>
              <a:t>Treatment</a:t>
            </a:r>
            <a:r>
              <a:rPr lang="en-US" sz="2100" dirty="0">
                <a:latin typeface="Times New Roman" panose="02020603050405020304" pitchFamily="18" charset="0"/>
                <a:cs typeface="Times New Roman" panose="02020603050405020304" pitchFamily="18" charset="0"/>
              </a:rPr>
              <a:t>: Beans, meat, eggs and corn help in avoiding beriberi. Diet rich in vitamin B1 helps in curing the disease.</a:t>
            </a:r>
          </a:p>
        </p:txBody>
      </p:sp>
      <p:pic>
        <p:nvPicPr>
          <p:cNvPr id="19" name="Picture 19">
            <a:extLst>
              <a:ext uri="{FF2B5EF4-FFF2-40B4-BE49-F238E27FC236}">
                <a16:creationId xmlns:a16="http://schemas.microsoft.com/office/drawing/2014/main" id="{A18F4959-5B8F-7D47-93DF-192A981EA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984" y="115605"/>
            <a:ext cx="3916817" cy="2778181"/>
          </a:xfrm>
          <a:prstGeom prst="rect">
            <a:avLst/>
          </a:prstGeom>
          <a:ln>
            <a:noFill/>
          </a:ln>
          <a:effectLst>
            <a:outerShdw blurRad="292100" dist="139700" dir="2700000" algn="tl" rotWithShape="0">
              <a:srgbClr val="333333">
                <a:alpha val="65000"/>
              </a:srgbClr>
            </a:outerShdw>
          </a:effectLst>
        </p:spPr>
      </p:pic>
      <p:pic>
        <p:nvPicPr>
          <p:cNvPr id="22" name="Picture 22">
            <a:extLst>
              <a:ext uri="{FF2B5EF4-FFF2-40B4-BE49-F238E27FC236}">
                <a16:creationId xmlns:a16="http://schemas.microsoft.com/office/drawing/2014/main" id="{43AF8E22-FA78-0D48-801B-1223DBC5E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4" y="3079750"/>
            <a:ext cx="2255960" cy="18777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96787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3307112-1B98-B542-BB43-C4BE14484170}"/>
              </a:ext>
            </a:extLst>
          </p:cNvPr>
          <p:cNvSpPr txBox="1"/>
          <p:nvPr/>
        </p:nvSpPr>
        <p:spPr>
          <a:xfrm>
            <a:off x="1" y="171549"/>
            <a:ext cx="3606800" cy="507831"/>
          </a:xfrm>
          <a:prstGeom prst="rect">
            <a:avLst/>
          </a:prstGeom>
          <a:noFill/>
        </p:spPr>
        <p:txBody>
          <a:bodyPr wrap="square" rtlCol="0">
            <a:spAutoFit/>
          </a:bodyPr>
          <a:lstStyle/>
          <a:p>
            <a:pPr algn="l"/>
            <a:r>
              <a:rPr lang="en-US" sz="2700" b="1" dirty="0">
                <a:solidFill>
                  <a:srgbClr val="FFFF00"/>
                </a:solidFill>
                <a:latin typeface="Times New Roman" panose="02020603050405020304" pitchFamily="18" charset="0"/>
                <a:cs typeface="Times New Roman" panose="02020603050405020304" pitchFamily="18" charset="0"/>
              </a:rPr>
              <a:t> </a:t>
            </a:r>
            <a:r>
              <a:rPr lang="en-US" sz="2700" u="sng" dirty="0">
                <a:solidFill>
                  <a:schemeClr val="accent1">
                    <a:lumMod val="75000"/>
                  </a:schemeClr>
                </a:solidFill>
                <a:latin typeface="Times New Roman" panose="02020603050405020304" pitchFamily="18" charset="0"/>
                <a:cs typeface="Times New Roman" panose="02020603050405020304" pitchFamily="18" charset="0"/>
              </a:rPr>
              <a:t>VITAMIN C </a:t>
            </a:r>
          </a:p>
        </p:txBody>
      </p:sp>
      <p:sp>
        <p:nvSpPr>
          <p:cNvPr id="10" name="TextBox 9">
            <a:extLst>
              <a:ext uri="{FF2B5EF4-FFF2-40B4-BE49-F238E27FC236}">
                <a16:creationId xmlns:a16="http://schemas.microsoft.com/office/drawing/2014/main" id="{B192F04E-5037-1744-AEAC-F02A514CB081}"/>
              </a:ext>
            </a:extLst>
          </p:cNvPr>
          <p:cNvSpPr txBox="1"/>
          <p:nvPr/>
        </p:nvSpPr>
        <p:spPr>
          <a:xfrm>
            <a:off x="76200" y="921213"/>
            <a:ext cx="5049158" cy="738664"/>
          </a:xfrm>
          <a:prstGeom prst="rect">
            <a:avLst/>
          </a:prstGeom>
          <a:noFill/>
        </p:spPr>
        <p:txBody>
          <a:bodyPr wrap="square" rtlCol="0">
            <a:spAutoFit/>
          </a:bodyPr>
          <a:lstStyle/>
          <a:p>
            <a:pPr algn="l"/>
            <a:r>
              <a:rPr lang="en-US" sz="2100" dirty="0">
                <a:latin typeface="Times New Roman" panose="02020603050405020304" pitchFamily="18" charset="0"/>
                <a:cs typeface="Times New Roman" panose="02020603050405020304" pitchFamily="18" charset="0"/>
              </a:rPr>
              <a:t>• Lack of vitamin C in the diet causes a deficiency disease called scurvy</a:t>
            </a:r>
            <a:r>
              <a:rPr lang="en-US" sz="2100" dirty="0">
                <a:latin typeface="Comic Sans MS" panose="030F0702030302020204" pitchFamily="66" charset="0"/>
              </a:rPr>
              <a:t>.</a:t>
            </a:r>
          </a:p>
        </p:txBody>
      </p:sp>
      <p:sp>
        <p:nvSpPr>
          <p:cNvPr id="11" name="TextBox 10">
            <a:extLst>
              <a:ext uri="{FF2B5EF4-FFF2-40B4-BE49-F238E27FC236}">
                <a16:creationId xmlns:a16="http://schemas.microsoft.com/office/drawing/2014/main" id="{2C61C28B-9A40-9E43-9134-CD9DA34080EA}"/>
              </a:ext>
            </a:extLst>
          </p:cNvPr>
          <p:cNvSpPr txBox="1"/>
          <p:nvPr/>
        </p:nvSpPr>
        <p:spPr>
          <a:xfrm>
            <a:off x="76200" y="1875301"/>
            <a:ext cx="4786086" cy="1061829"/>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u="sng" dirty="0">
                <a:latin typeface="Times New Roman" panose="02020603050405020304" pitchFamily="18" charset="0"/>
                <a:cs typeface="Times New Roman" panose="02020603050405020304" pitchFamily="18" charset="0"/>
              </a:rPr>
              <a:t>Symptoms</a:t>
            </a:r>
            <a:r>
              <a:rPr lang="en-US" sz="2100" dirty="0">
                <a:latin typeface="Times New Roman" panose="02020603050405020304" pitchFamily="18" charset="0"/>
                <a:cs typeface="Times New Roman" panose="02020603050405020304" pitchFamily="18" charset="0"/>
              </a:rPr>
              <a:t>: Bleeding gums, swelling of joints. Moreover, wounds take longer time to heal.</a:t>
            </a:r>
          </a:p>
        </p:txBody>
      </p:sp>
      <p:sp>
        <p:nvSpPr>
          <p:cNvPr id="2" name="TextBox 1">
            <a:extLst>
              <a:ext uri="{FF2B5EF4-FFF2-40B4-BE49-F238E27FC236}">
                <a16:creationId xmlns:a16="http://schemas.microsoft.com/office/drawing/2014/main" id="{82DC6BCF-D34E-2440-84D1-69992B0074C2}"/>
              </a:ext>
            </a:extLst>
          </p:cNvPr>
          <p:cNvSpPr txBox="1"/>
          <p:nvPr/>
        </p:nvSpPr>
        <p:spPr>
          <a:xfrm>
            <a:off x="0" y="3152554"/>
            <a:ext cx="5312228" cy="1061829"/>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u="sng" dirty="0">
                <a:latin typeface="Times New Roman" panose="02020603050405020304" pitchFamily="18" charset="0"/>
                <a:cs typeface="Times New Roman" panose="02020603050405020304" pitchFamily="18" charset="0"/>
              </a:rPr>
              <a:t>Treatment</a:t>
            </a:r>
            <a:r>
              <a:rPr lang="en-US" sz="2100" dirty="0">
                <a:latin typeface="Times New Roman" panose="02020603050405020304" pitchFamily="18" charset="0"/>
                <a:cs typeface="Times New Roman" panose="02020603050405020304" pitchFamily="18" charset="0"/>
              </a:rPr>
              <a:t>: Oranges, tomatoes, lemon, guava and amla are rich in vitamin C. Consuming the above fruits help us to avoid scurvy.</a:t>
            </a:r>
          </a:p>
        </p:txBody>
      </p:sp>
      <p:pic>
        <p:nvPicPr>
          <p:cNvPr id="3" name="Picture 3">
            <a:extLst>
              <a:ext uri="{FF2B5EF4-FFF2-40B4-BE49-F238E27FC236}">
                <a16:creationId xmlns:a16="http://schemas.microsoft.com/office/drawing/2014/main" id="{8A9055BD-3672-AF48-8598-B23A97D4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428" y="3152554"/>
            <a:ext cx="2268057" cy="179955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4">
            <a:extLst>
              <a:ext uri="{FF2B5EF4-FFF2-40B4-BE49-F238E27FC236}">
                <a16:creationId xmlns:a16="http://schemas.microsoft.com/office/drawing/2014/main" id="{30A969A1-DA37-CC47-954E-5629FF01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558" y="98979"/>
            <a:ext cx="2191657" cy="1560898"/>
          </a:xfrm>
          <a:prstGeom prst="rect">
            <a:avLst/>
          </a:prstGeom>
          <a:ln>
            <a:noFill/>
          </a:ln>
          <a:effectLst>
            <a:outerShdw blurRad="292100" dist="139700" dir="2700000" algn="tl" rotWithShape="0">
              <a:srgbClr val="333333">
                <a:alpha val="65000"/>
              </a:srgbClr>
            </a:outerShdw>
          </a:effectLst>
        </p:spPr>
      </p:pic>
      <p:pic>
        <p:nvPicPr>
          <p:cNvPr id="5" name="Picture 11">
            <a:extLst>
              <a:ext uri="{FF2B5EF4-FFF2-40B4-BE49-F238E27FC236}">
                <a16:creationId xmlns:a16="http://schemas.microsoft.com/office/drawing/2014/main" id="{8B57188F-1A10-AB45-B13A-97886FDEC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315" y="1593623"/>
            <a:ext cx="2191657" cy="1490663"/>
          </a:xfrm>
          <a:prstGeom prst="rect">
            <a:avLst/>
          </a:prstGeom>
        </p:spPr>
      </p:pic>
    </p:spTree>
    <p:extLst>
      <p:ext uri="{BB962C8B-B14F-4D97-AF65-F5344CB8AC3E}">
        <p14:creationId xmlns:p14="http://schemas.microsoft.com/office/powerpoint/2010/main" val="2403669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15CABC2-5E71-A346-BD2C-52870FD9A696}"/>
              </a:ext>
            </a:extLst>
          </p:cNvPr>
          <p:cNvSpPr txBox="1"/>
          <p:nvPr/>
        </p:nvSpPr>
        <p:spPr>
          <a:xfrm>
            <a:off x="76199" y="131312"/>
            <a:ext cx="3670300" cy="507831"/>
          </a:xfrm>
          <a:prstGeom prst="rect">
            <a:avLst/>
          </a:prstGeom>
          <a:noFill/>
        </p:spPr>
        <p:txBody>
          <a:bodyPr wrap="square" rtlCol="0">
            <a:spAutoFit/>
          </a:bodyPr>
          <a:lstStyle/>
          <a:p>
            <a:pPr algn="l"/>
            <a:r>
              <a:rPr lang="en-US" sz="2700" b="1" dirty="0">
                <a:solidFill>
                  <a:srgbClr val="002060"/>
                </a:solidFill>
                <a:latin typeface="Times New Roman" panose="02020603050405020304" pitchFamily="18" charset="0"/>
                <a:cs typeface="Times New Roman" panose="02020603050405020304" pitchFamily="18" charset="0"/>
              </a:rPr>
              <a:t> </a:t>
            </a:r>
            <a:r>
              <a:rPr lang="en-US" sz="2700" u="sng" dirty="0">
                <a:solidFill>
                  <a:srgbClr val="002060"/>
                </a:solidFill>
                <a:latin typeface="Times New Roman" panose="02020603050405020304" pitchFamily="18" charset="0"/>
                <a:cs typeface="Times New Roman" panose="02020603050405020304" pitchFamily="18" charset="0"/>
              </a:rPr>
              <a:t>VITAMIN D </a:t>
            </a:r>
          </a:p>
        </p:txBody>
      </p:sp>
      <p:sp>
        <p:nvSpPr>
          <p:cNvPr id="17" name="TextBox 16">
            <a:extLst>
              <a:ext uri="{FF2B5EF4-FFF2-40B4-BE49-F238E27FC236}">
                <a16:creationId xmlns:a16="http://schemas.microsoft.com/office/drawing/2014/main" id="{45255168-563F-504E-BB15-760AE12A131A}"/>
              </a:ext>
            </a:extLst>
          </p:cNvPr>
          <p:cNvSpPr txBox="1"/>
          <p:nvPr/>
        </p:nvSpPr>
        <p:spPr>
          <a:xfrm>
            <a:off x="76200" y="680953"/>
            <a:ext cx="4595587"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dirty="0">
                <a:latin typeface="Times New Roman" panose="02020603050405020304" pitchFamily="18" charset="0"/>
                <a:cs typeface="Times New Roman" panose="02020603050405020304" pitchFamily="18" charset="0"/>
              </a:rPr>
              <a:t>Lack of vitamin D in the diet causes a deficiency disease called rickets. </a:t>
            </a:r>
          </a:p>
        </p:txBody>
      </p:sp>
      <p:sp>
        <p:nvSpPr>
          <p:cNvPr id="19" name="TextBox 18">
            <a:extLst>
              <a:ext uri="{FF2B5EF4-FFF2-40B4-BE49-F238E27FC236}">
                <a16:creationId xmlns:a16="http://schemas.microsoft.com/office/drawing/2014/main" id="{65758AC0-F08C-6E49-9E74-A9A662502877}"/>
              </a:ext>
            </a:extLst>
          </p:cNvPr>
          <p:cNvSpPr txBox="1"/>
          <p:nvPr/>
        </p:nvSpPr>
        <p:spPr>
          <a:xfrm>
            <a:off x="76199" y="1691029"/>
            <a:ext cx="4296229"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b="1" u="sng" dirty="0">
                <a:latin typeface="Times New Roman" panose="02020603050405020304" pitchFamily="18" charset="0"/>
                <a:cs typeface="Times New Roman" panose="02020603050405020304" pitchFamily="18" charset="0"/>
              </a:rPr>
              <a:t>Symptoms</a:t>
            </a:r>
            <a:r>
              <a:rPr lang="en-US" sz="2100" dirty="0">
                <a:latin typeface="Times New Roman" panose="02020603050405020304" pitchFamily="18" charset="0"/>
                <a:cs typeface="Times New Roman" panose="02020603050405020304" pitchFamily="18" charset="0"/>
              </a:rPr>
              <a:t>: Deformed and soft bones, decaying teeth</a:t>
            </a:r>
            <a:r>
              <a:rPr lang="en-US" sz="2100" dirty="0">
                <a:latin typeface="Comic Sans MS" panose="030F0702030302020204" pitchFamily="66" charset="0"/>
              </a:rPr>
              <a:t>.</a:t>
            </a:r>
          </a:p>
        </p:txBody>
      </p:sp>
      <p:sp>
        <p:nvSpPr>
          <p:cNvPr id="21" name="TextBox 20">
            <a:extLst>
              <a:ext uri="{FF2B5EF4-FFF2-40B4-BE49-F238E27FC236}">
                <a16:creationId xmlns:a16="http://schemas.microsoft.com/office/drawing/2014/main" id="{03FC206E-A882-6548-909F-769B70836472}"/>
              </a:ext>
            </a:extLst>
          </p:cNvPr>
          <p:cNvSpPr txBox="1"/>
          <p:nvPr/>
        </p:nvSpPr>
        <p:spPr>
          <a:xfrm>
            <a:off x="76199" y="2705094"/>
            <a:ext cx="4595587" cy="1708160"/>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b="1" u="sng" dirty="0">
                <a:latin typeface="Times New Roman" panose="02020603050405020304" pitchFamily="18" charset="0"/>
                <a:cs typeface="Times New Roman" panose="02020603050405020304" pitchFamily="18" charset="0"/>
              </a:rPr>
              <a:t>Treatment</a:t>
            </a:r>
            <a:r>
              <a:rPr lang="en-US" sz="2100" dirty="0">
                <a:latin typeface="Times New Roman" panose="02020603050405020304" pitchFamily="18" charset="0"/>
                <a:cs typeface="Times New Roman" panose="02020603050405020304" pitchFamily="18" charset="0"/>
              </a:rPr>
              <a:t>: Diet should include fish, eggs, milk and butter to avoid rickets. In addition, exposure to sunlight produces vitamin D in the body.
</a:t>
            </a:r>
          </a:p>
        </p:txBody>
      </p:sp>
      <p:pic>
        <p:nvPicPr>
          <p:cNvPr id="22" name="Picture 22">
            <a:extLst>
              <a:ext uri="{FF2B5EF4-FFF2-40B4-BE49-F238E27FC236}">
                <a16:creationId xmlns:a16="http://schemas.microsoft.com/office/drawing/2014/main" id="{BB48E137-18B2-9541-B10A-75C0CDEAA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6" y="169827"/>
            <a:ext cx="2648862" cy="1943816"/>
          </a:xfrm>
          <a:prstGeom prst="rect">
            <a:avLst/>
          </a:prstGeom>
          <a:ln>
            <a:noFill/>
          </a:ln>
          <a:effectLst>
            <a:outerShdw blurRad="292100" dist="139700" dir="2700000" algn="tl" rotWithShape="0">
              <a:srgbClr val="333333">
                <a:alpha val="65000"/>
              </a:srgbClr>
            </a:outerShdw>
          </a:effectLst>
        </p:spPr>
      </p:pic>
      <p:pic>
        <p:nvPicPr>
          <p:cNvPr id="23" name="Picture 23">
            <a:extLst>
              <a:ext uri="{FF2B5EF4-FFF2-40B4-BE49-F238E27FC236}">
                <a16:creationId xmlns:a16="http://schemas.microsoft.com/office/drawing/2014/main" id="{13B0A6C1-FFA7-A142-BB5D-AB16DF5A5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7015" y="2146696"/>
            <a:ext cx="3020786" cy="27449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429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A6FD9C7-A91D-3843-A329-7703BAB50DC5}"/>
              </a:ext>
            </a:extLst>
          </p:cNvPr>
          <p:cNvSpPr txBox="1"/>
          <p:nvPr/>
        </p:nvSpPr>
        <p:spPr>
          <a:xfrm>
            <a:off x="0" y="21237"/>
            <a:ext cx="3770086" cy="507831"/>
          </a:xfrm>
          <a:prstGeom prst="rect">
            <a:avLst/>
          </a:prstGeom>
          <a:noFill/>
        </p:spPr>
        <p:txBody>
          <a:bodyPr wrap="square" rtlCol="0">
            <a:spAutoFit/>
          </a:bodyPr>
          <a:lstStyle/>
          <a:p>
            <a:pPr algn="l"/>
            <a:r>
              <a:rPr lang="en-US" sz="2700" b="1" dirty="0">
                <a:solidFill>
                  <a:schemeClr val="accent6">
                    <a:lumMod val="50000"/>
                  </a:schemeClr>
                </a:solidFill>
                <a:latin typeface="Times New Roman" panose="02020603050405020304" pitchFamily="18" charset="0"/>
                <a:cs typeface="Times New Roman" panose="02020603050405020304" pitchFamily="18" charset="0"/>
              </a:rPr>
              <a:t> </a:t>
            </a:r>
            <a:r>
              <a:rPr lang="en-US" sz="2700" u="sng" dirty="0">
                <a:solidFill>
                  <a:schemeClr val="accent6">
                    <a:lumMod val="50000"/>
                  </a:schemeClr>
                </a:solidFill>
                <a:latin typeface="Times New Roman" panose="02020603050405020304" pitchFamily="18" charset="0"/>
                <a:cs typeface="Times New Roman" panose="02020603050405020304" pitchFamily="18" charset="0"/>
              </a:rPr>
              <a:t>VITAMIN E </a:t>
            </a:r>
          </a:p>
        </p:txBody>
      </p:sp>
      <p:sp>
        <p:nvSpPr>
          <p:cNvPr id="14" name="TextBox 13">
            <a:extLst>
              <a:ext uri="{FF2B5EF4-FFF2-40B4-BE49-F238E27FC236}">
                <a16:creationId xmlns:a16="http://schemas.microsoft.com/office/drawing/2014/main" id="{39A87059-6CD8-2943-9E4F-F16414AEE161}"/>
              </a:ext>
            </a:extLst>
          </p:cNvPr>
          <p:cNvSpPr txBox="1"/>
          <p:nvPr/>
        </p:nvSpPr>
        <p:spPr>
          <a:xfrm>
            <a:off x="0" y="911679"/>
            <a:ext cx="4009571"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dirty="0">
                <a:latin typeface="Times New Roman" panose="02020603050405020304" pitchFamily="18" charset="0"/>
                <a:cs typeface="Times New Roman" panose="02020603050405020304" pitchFamily="18" charset="0"/>
              </a:rPr>
              <a:t>Lack of vitamin E results in early ageing.</a:t>
            </a:r>
          </a:p>
        </p:txBody>
      </p:sp>
      <p:sp>
        <p:nvSpPr>
          <p:cNvPr id="15" name="TextBox 14">
            <a:extLst>
              <a:ext uri="{FF2B5EF4-FFF2-40B4-BE49-F238E27FC236}">
                <a16:creationId xmlns:a16="http://schemas.microsoft.com/office/drawing/2014/main" id="{C6170384-105F-0043-8514-9D0872AF344F}"/>
              </a:ext>
            </a:extLst>
          </p:cNvPr>
          <p:cNvSpPr txBox="1"/>
          <p:nvPr/>
        </p:nvSpPr>
        <p:spPr>
          <a:xfrm>
            <a:off x="0" y="1925359"/>
            <a:ext cx="3855357"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b="1" u="sng" dirty="0">
                <a:latin typeface="Times New Roman" panose="02020603050405020304" pitchFamily="18" charset="0"/>
                <a:cs typeface="Times New Roman" panose="02020603050405020304" pitchFamily="18" charset="0"/>
              </a:rPr>
              <a:t>Symptoms</a:t>
            </a:r>
            <a:r>
              <a:rPr lang="en-US" sz="2100" dirty="0">
                <a:latin typeface="Times New Roman" panose="02020603050405020304" pitchFamily="18" charset="0"/>
                <a:cs typeface="Times New Roman" panose="02020603050405020304" pitchFamily="18" charset="0"/>
              </a:rPr>
              <a:t>: Wrinkles on face and body skin.</a:t>
            </a:r>
          </a:p>
        </p:txBody>
      </p:sp>
      <p:sp>
        <p:nvSpPr>
          <p:cNvPr id="16" name="TextBox 15">
            <a:extLst>
              <a:ext uri="{FF2B5EF4-FFF2-40B4-BE49-F238E27FC236}">
                <a16:creationId xmlns:a16="http://schemas.microsoft.com/office/drawing/2014/main" id="{955D065A-B161-CE4F-B867-945C7D8F138B}"/>
              </a:ext>
            </a:extLst>
          </p:cNvPr>
          <p:cNvSpPr txBox="1"/>
          <p:nvPr/>
        </p:nvSpPr>
        <p:spPr>
          <a:xfrm>
            <a:off x="0" y="2939039"/>
            <a:ext cx="3637647"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b="1" u="sng" dirty="0">
                <a:latin typeface="Times New Roman" panose="02020603050405020304" pitchFamily="18" charset="0"/>
                <a:cs typeface="Times New Roman" panose="02020603050405020304" pitchFamily="18" charset="0"/>
              </a:rPr>
              <a:t>Treatment</a:t>
            </a:r>
            <a:r>
              <a:rPr lang="en-US" sz="2100" dirty="0">
                <a:latin typeface="Times New Roman" panose="02020603050405020304" pitchFamily="18" charset="0"/>
                <a:cs typeface="Times New Roman" panose="02020603050405020304" pitchFamily="18" charset="0"/>
              </a:rPr>
              <a:t>: Diet should include milk, eggs etc.</a:t>
            </a:r>
          </a:p>
        </p:txBody>
      </p:sp>
      <p:pic>
        <p:nvPicPr>
          <p:cNvPr id="18" name="Picture 18">
            <a:extLst>
              <a:ext uri="{FF2B5EF4-FFF2-40B4-BE49-F238E27FC236}">
                <a16:creationId xmlns:a16="http://schemas.microsoft.com/office/drawing/2014/main" id="{CBACE5CF-379C-204E-855A-1CC359F1C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857" y="142589"/>
            <a:ext cx="3094721" cy="2551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1">
            <a:extLst>
              <a:ext uri="{FF2B5EF4-FFF2-40B4-BE49-F238E27FC236}">
                <a16:creationId xmlns:a16="http://schemas.microsoft.com/office/drawing/2014/main" id="{78A66448-3FA6-4248-8658-1C99BA68D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144" y="2836805"/>
            <a:ext cx="2993241" cy="18868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74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0AF92B6-BE0D-1B44-B088-09167F1CEDA2}"/>
              </a:ext>
            </a:extLst>
          </p:cNvPr>
          <p:cNvSpPr txBox="1"/>
          <p:nvPr/>
        </p:nvSpPr>
        <p:spPr>
          <a:xfrm>
            <a:off x="0" y="95649"/>
            <a:ext cx="3742871" cy="507831"/>
          </a:xfrm>
          <a:prstGeom prst="rect">
            <a:avLst/>
          </a:prstGeom>
          <a:noFill/>
        </p:spPr>
        <p:txBody>
          <a:bodyPr wrap="square" rtlCol="0">
            <a:spAutoFit/>
          </a:bodyPr>
          <a:lstStyle/>
          <a:p>
            <a:pPr algn="l"/>
            <a:r>
              <a:rPr lang="en-US" sz="2700" b="1" dirty="0">
                <a:solidFill>
                  <a:srgbClr val="C00000"/>
                </a:solidFill>
                <a:latin typeface="Times New Roman" panose="02020603050405020304" pitchFamily="18" charset="0"/>
                <a:cs typeface="Times New Roman" panose="02020603050405020304" pitchFamily="18" charset="0"/>
              </a:rPr>
              <a:t>   </a:t>
            </a:r>
            <a:r>
              <a:rPr lang="en-US" sz="2700" b="1" u="sng" dirty="0">
                <a:solidFill>
                  <a:srgbClr val="C00000"/>
                </a:solidFill>
                <a:latin typeface="Times New Roman" panose="02020603050405020304" pitchFamily="18" charset="0"/>
                <a:cs typeface="Times New Roman" panose="02020603050405020304" pitchFamily="18" charset="0"/>
              </a:rPr>
              <a:t>VITAMIN K </a:t>
            </a:r>
            <a:endParaRPr lang="en-US" sz="2700" b="1" dirty="0">
              <a:solidFill>
                <a:srgbClr val="C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2466BBB-E1AF-E64E-A232-2347238CC3A6}"/>
              </a:ext>
            </a:extLst>
          </p:cNvPr>
          <p:cNvSpPr txBox="1"/>
          <p:nvPr/>
        </p:nvSpPr>
        <p:spPr>
          <a:xfrm>
            <a:off x="151492" y="1000501"/>
            <a:ext cx="4030436"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dirty="0">
                <a:latin typeface="Times New Roman" panose="02020603050405020304" pitchFamily="18" charset="0"/>
                <a:cs typeface="Times New Roman" panose="02020603050405020304" pitchFamily="18" charset="0"/>
              </a:rPr>
              <a:t>Lack of vitamin K results in delayed clotting of blood.</a:t>
            </a:r>
          </a:p>
        </p:txBody>
      </p:sp>
      <p:sp>
        <p:nvSpPr>
          <p:cNvPr id="10" name="TextBox 9">
            <a:extLst>
              <a:ext uri="{FF2B5EF4-FFF2-40B4-BE49-F238E27FC236}">
                <a16:creationId xmlns:a16="http://schemas.microsoft.com/office/drawing/2014/main" id="{64300452-7944-3C40-9EC5-ED03A67293B1}"/>
              </a:ext>
            </a:extLst>
          </p:cNvPr>
          <p:cNvSpPr txBox="1"/>
          <p:nvPr/>
        </p:nvSpPr>
        <p:spPr>
          <a:xfrm>
            <a:off x="151492" y="2025376"/>
            <a:ext cx="4269014"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u="sng" dirty="0">
                <a:latin typeface="Times New Roman" panose="02020603050405020304" pitchFamily="18" charset="0"/>
                <a:cs typeface="Times New Roman" panose="02020603050405020304" pitchFamily="18" charset="0"/>
              </a:rPr>
              <a:t>Symptoms</a:t>
            </a:r>
            <a:r>
              <a:rPr lang="en-US" sz="2100" dirty="0">
                <a:latin typeface="Times New Roman" panose="02020603050405020304" pitchFamily="18" charset="0"/>
                <a:cs typeface="Times New Roman" panose="02020603050405020304" pitchFamily="18" charset="0"/>
              </a:rPr>
              <a:t>: Excess bleeding from injuries.</a:t>
            </a:r>
          </a:p>
        </p:txBody>
      </p:sp>
      <p:sp>
        <p:nvSpPr>
          <p:cNvPr id="11" name="TextBox 10">
            <a:extLst>
              <a:ext uri="{FF2B5EF4-FFF2-40B4-BE49-F238E27FC236}">
                <a16:creationId xmlns:a16="http://schemas.microsoft.com/office/drawing/2014/main" id="{0F4DCFFD-6F3A-A249-9BF1-F3D04F1F313B}"/>
              </a:ext>
            </a:extLst>
          </p:cNvPr>
          <p:cNvSpPr txBox="1"/>
          <p:nvPr/>
        </p:nvSpPr>
        <p:spPr>
          <a:xfrm>
            <a:off x="151492" y="2909614"/>
            <a:ext cx="4269014" cy="738664"/>
          </a:xfrm>
          <a:prstGeom prst="rect">
            <a:avLst/>
          </a:prstGeom>
          <a:noFill/>
        </p:spPr>
        <p:txBody>
          <a:bodyPr wrap="square" rtlCol="0">
            <a:spAutoFit/>
          </a:bodyPr>
          <a:lstStyle/>
          <a:p>
            <a:pPr algn="l"/>
            <a:r>
              <a:rPr lang="en-US" sz="2100" dirty="0">
                <a:latin typeface="Comic Sans MS" panose="030F0702030302020204" pitchFamily="66" charset="0"/>
              </a:rPr>
              <a:t>• </a:t>
            </a:r>
            <a:r>
              <a:rPr lang="en-US" sz="2100" u="sng" dirty="0">
                <a:latin typeface="Times New Roman" panose="02020603050405020304" pitchFamily="18" charset="0"/>
                <a:cs typeface="Times New Roman" panose="02020603050405020304" pitchFamily="18" charset="0"/>
              </a:rPr>
              <a:t>Treatment</a:t>
            </a:r>
            <a:r>
              <a:rPr lang="en-US" sz="2100" dirty="0">
                <a:latin typeface="Times New Roman" panose="02020603050405020304" pitchFamily="18" charset="0"/>
                <a:cs typeface="Times New Roman" panose="02020603050405020304" pitchFamily="18" charset="0"/>
              </a:rPr>
              <a:t>: Diet should include fish liver oil, milk eggs etc.</a:t>
            </a:r>
          </a:p>
        </p:txBody>
      </p:sp>
      <p:pic>
        <p:nvPicPr>
          <p:cNvPr id="13" name="Picture 13">
            <a:extLst>
              <a:ext uri="{FF2B5EF4-FFF2-40B4-BE49-F238E27FC236}">
                <a16:creationId xmlns:a16="http://schemas.microsoft.com/office/drawing/2014/main" id="{33BFD559-F611-6145-9BDF-BEBE506D8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658" y="219127"/>
            <a:ext cx="3438073" cy="219252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15" name="Picture 15">
            <a:extLst>
              <a:ext uri="{FF2B5EF4-FFF2-40B4-BE49-F238E27FC236}">
                <a16:creationId xmlns:a16="http://schemas.microsoft.com/office/drawing/2014/main" id="{9D47E74C-4D3B-5D48-8414-8609EAB6F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128" y="2674377"/>
            <a:ext cx="3828143" cy="206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8768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1D9FDF7-A338-534A-914C-CA7A66672B7A}"/>
              </a:ext>
            </a:extLst>
          </p:cNvPr>
          <p:cNvSpPr txBox="1"/>
          <p:nvPr/>
        </p:nvSpPr>
        <p:spPr>
          <a:xfrm>
            <a:off x="238121" y="0"/>
            <a:ext cx="8354786" cy="553998"/>
          </a:xfrm>
          <a:prstGeom prst="rect">
            <a:avLst/>
          </a:prstGeom>
          <a:noFill/>
        </p:spPr>
        <p:txBody>
          <a:bodyPr wrap="square" rtlCol="0">
            <a:spAutoFit/>
          </a:bodyPr>
          <a:lstStyle/>
          <a:p>
            <a:pPr algn="l"/>
            <a:r>
              <a:rPr lang="en-US" sz="3000" b="1" dirty="0">
                <a:solidFill>
                  <a:srgbClr val="002060"/>
                </a:solidFill>
                <a:latin typeface="Times New Roman" panose="02020603050405020304" pitchFamily="18" charset="0"/>
                <a:cs typeface="Times New Roman" panose="02020603050405020304" pitchFamily="18" charset="0"/>
              </a:rPr>
              <a:t>SOME OTHER MINERAL DEFICIENCIES</a:t>
            </a:r>
          </a:p>
        </p:txBody>
      </p:sp>
      <p:graphicFrame>
        <p:nvGraphicFramePr>
          <p:cNvPr id="2" name="Table 2">
            <a:extLst>
              <a:ext uri="{FF2B5EF4-FFF2-40B4-BE49-F238E27FC236}">
                <a16:creationId xmlns:a16="http://schemas.microsoft.com/office/drawing/2014/main" id="{D636B836-FE75-F34A-B3BC-66BE540675B9}"/>
              </a:ext>
            </a:extLst>
          </p:cNvPr>
          <p:cNvGraphicFramePr>
            <a:graphicFrameLocks noGrp="1"/>
          </p:cNvGraphicFramePr>
          <p:nvPr>
            <p:extLst>
              <p:ext uri="{D42A27DB-BD31-4B8C-83A1-F6EECF244321}">
                <p14:modId xmlns:p14="http://schemas.microsoft.com/office/powerpoint/2010/main" val="3907391587"/>
              </p:ext>
            </p:extLst>
          </p:nvPr>
        </p:nvGraphicFramePr>
        <p:xfrm>
          <a:off x="238121" y="645116"/>
          <a:ext cx="8604252" cy="4331378"/>
        </p:xfrm>
        <a:graphic>
          <a:graphicData uri="http://schemas.openxmlformats.org/drawingml/2006/table">
            <a:tbl>
              <a:tblPr firstRow="1" bandRow="1">
                <a:tableStyleId>{125E5076-3810-47DD-B79F-674D7AD40C01}</a:tableStyleId>
              </a:tblPr>
              <a:tblGrid>
                <a:gridCol w="2868084">
                  <a:extLst>
                    <a:ext uri="{9D8B030D-6E8A-4147-A177-3AD203B41FA5}">
                      <a16:colId xmlns:a16="http://schemas.microsoft.com/office/drawing/2014/main" val="2727740048"/>
                    </a:ext>
                  </a:extLst>
                </a:gridCol>
                <a:gridCol w="2868084">
                  <a:extLst>
                    <a:ext uri="{9D8B030D-6E8A-4147-A177-3AD203B41FA5}">
                      <a16:colId xmlns:a16="http://schemas.microsoft.com/office/drawing/2014/main" val="1039943915"/>
                    </a:ext>
                  </a:extLst>
                </a:gridCol>
                <a:gridCol w="2868084">
                  <a:extLst>
                    <a:ext uri="{9D8B030D-6E8A-4147-A177-3AD203B41FA5}">
                      <a16:colId xmlns:a16="http://schemas.microsoft.com/office/drawing/2014/main" val="3428582216"/>
                    </a:ext>
                  </a:extLst>
                </a:gridCol>
              </a:tblGrid>
              <a:tr h="702130">
                <a:tc>
                  <a:txBody>
                    <a:bodyPr/>
                    <a:lstStyle/>
                    <a:p>
                      <a:r>
                        <a:rPr lang="en-US" sz="1500" u="sng">
                          <a:latin typeface="Comic Sans MS" panose="030F0702030302020204" pitchFamily="66" charset="0"/>
                        </a:rPr>
                        <a:t>MINERAL</a:t>
                      </a:r>
                    </a:p>
                  </a:txBody>
                  <a:tcPr marL="68580" marR="68580" marT="34290" marB="34290"/>
                </a:tc>
                <a:tc>
                  <a:txBody>
                    <a:bodyPr/>
                    <a:lstStyle/>
                    <a:p>
                      <a:r>
                        <a:rPr lang="en-US" sz="1500" u="sng">
                          <a:latin typeface="Comic Sans MS" panose="030F0702030302020204" pitchFamily="66" charset="0"/>
                        </a:rPr>
                        <a:t>DEFICIENCY</a:t>
                      </a:r>
                      <a:r>
                        <a:rPr lang="en-US" sz="1800" u="sng">
                          <a:latin typeface="Comic Sans MS" panose="030F0702030302020204" pitchFamily="66" charset="0"/>
                        </a:rPr>
                        <a:t> </a:t>
                      </a:r>
                      <a:r>
                        <a:rPr lang="en-US" sz="1500" u="sng">
                          <a:latin typeface="Comic Sans MS" panose="030F0702030302020204" pitchFamily="66" charset="0"/>
                        </a:rPr>
                        <a:t>DISEASE</a:t>
                      </a:r>
                      <a:r>
                        <a:rPr lang="en-US" sz="1800" u="sng">
                          <a:latin typeface="Comic Sans MS" panose="030F0702030302020204" pitchFamily="66" charset="0"/>
                        </a:rPr>
                        <a:t>/</a:t>
                      </a:r>
                      <a:r>
                        <a:rPr lang="en-US" sz="1500" u="sng">
                          <a:latin typeface="Comic Sans MS" panose="030F0702030302020204" pitchFamily="66" charset="0"/>
                        </a:rPr>
                        <a:t>SYMPTOMS</a:t>
                      </a:r>
                    </a:p>
                  </a:txBody>
                  <a:tcPr marL="68580" marR="68580" marT="34290" marB="34290"/>
                </a:tc>
                <a:tc>
                  <a:txBody>
                    <a:bodyPr/>
                    <a:lstStyle/>
                    <a:p>
                      <a:r>
                        <a:rPr lang="en-US" sz="1500" u="sng">
                          <a:latin typeface="Comic Sans MS" panose="030F0702030302020204" pitchFamily="66" charset="0"/>
                        </a:rPr>
                        <a:t>MAJOR</a:t>
                      </a:r>
                      <a:r>
                        <a:rPr lang="en-US" sz="1800" u="sng">
                          <a:latin typeface="Comic Sans MS" panose="030F0702030302020204" pitchFamily="66" charset="0"/>
                        </a:rPr>
                        <a:t> </a:t>
                      </a:r>
                      <a:r>
                        <a:rPr lang="en-US" sz="1500" u="sng">
                          <a:latin typeface="Comic Sans MS" panose="030F0702030302020204" pitchFamily="66" charset="0"/>
                        </a:rPr>
                        <a:t>SOURCES</a:t>
                      </a:r>
                    </a:p>
                  </a:txBody>
                  <a:tcPr marL="68580" marR="68580" marT="34290" marB="34290"/>
                </a:tc>
                <a:extLst>
                  <a:ext uri="{0D108BD9-81ED-4DB2-BD59-A6C34878D82A}">
                    <a16:rowId xmlns:a16="http://schemas.microsoft.com/office/drawing/2014/main" val="2322164841"/>
                  </a:ext>
                </a:extLst>
              </a:tr>
              <a:tr h="453656">
                <a:tc>
                  <a:txBody>
                    <a:bodyPr/>
                    <a:lstStyle/>
                    <a:p>
                      <a:r>
                        <a:rPr lang="en-US" sz="1100"/>
                        <a:t>MAGNESIUM</a:t>
                      </a:r>
                    </a:p>
                  </a:txBody>
                  <a:tcPr marL="68580" marR="68580" marT="34290" marB="34290"/>
                </a:tc>
                <a:tc>
                  <a:txBody>
                    <a:bodyPr/>
                    <a:lstStyle/>
                    <a:p>
                      <a:r>
                        <a:rPr lang="en-US" sz="1100"/>
                        <a:t>Neuromuscular weakness, irritation</a:t>
                      </a:r>
                    </a:p>
                  </a:txBody>
                  <a:tcPr marL="68580" marR="68580" marT="34290" marB="34290"/>
                </a:tc>
                <a:tc>
                  <a:txBody>
                    <a:bodyPr/>
                    <a:lstStyle/>
                    <a:p>
                      <a:r>
                        <a:rPr lang="en-US" sz="1100"/>
                        <a:t>Cereals, vegetables, fruits,milk</a:t>
                      </a:r>
                    </a:p>
                  </a:txBody>
                  <a:tcPr marL="68580" marR="68580" marT="34290" marB="34290"/>
                </a:tc>
                <a:extLst>
                  <a:ext uri="{0D108BD9-81ED-4DB2-BD59-A6C34878D82A}">
                    <a16:rowId xmlns:a16="http://schemas.microsoft.com/office/drawing/2014/main" val="2888195657"/>
                  </a:ext>
                </a:extLst>
              </a:tr>
              <a:tr h="453656">
                <a:tc>
                  <a:txBody>
                    <a:bodyPr/>
                    <a:lstStyle/>
                    <a:p>
                      <a:r>
                        <a:rPr lang="en-US" sz="1100"/>
                        <a:t>POTASSIUM</a:t>
                      </a:r>
                    </a:p>
                  </a:txBody>
                  <a:tcPr marL="68580" marR="68580" marT="34290" marB="34290"/>
                </a:tc>
                <a:tc>
                  <a:txBody>
                    <a:bodyPr/>
                    <a:lstStyle/>
                    <a:p>
                      <a:r>
                        <a:rPr lang="en-US" sz="1100"/>
                        <a:t>Muscular weakness,mental confusion</a:t>
                      </a:r>
                    </a:p>
                  </a:txBody>
                  <a:tcPr marL="68580" marR="68580" marT="34290" marB="34290"/>
                </a:tc>
                <a:tc>
                  <a:txBody>
                    <a:bodyPr/>
                    <a:lstStyle/>
                    <a:p>
                      <a:r>
                        <a:rPr lang="en-US" sz="1100"/>
                        <a:t>Fruits,nuts, vegetables</a:t>
                      </a:r>
                    </a:p>
                  </a:txBody>
                  <a:tcPr marL="68580" marR="68580" marT="34290" marB="34290"/>
                </a:tc>
                <a:extLst>
                  <a:ext uri="{0D108BD9-81ED-4DB2-BD59-A6C34878D82A}">
                    <a16:rowId xmlns:a16="http://schemas.microsoft.com/office/drawing/2014/main" val="3839459112"/>
                  </a:ext>
                </a:extLst>
              </a:tr>
              <a:tr h="453656">
                <a:tc>
                  <a:txBody>
                    <a:bodyPr/>
                    <a:lstStyle/>
                    <a:p>
                      <a:r>
                        <a:rPr lang="en-US" sz="1100"/>
                        <a:t>COPPER</a:t>
                      </a:r>
                    </a:p>
                  </a:txBody>
                  <a:tcPr marL="68580" marR="68580" marT="34290" marB="34290"/>
                </a:tc>
                <a:tc>
                  <a:txBody>
                    <a:bodyPr/>
                    <a:lstStyle/>
                    <a:p>
                      <a:r>
                        <a:rPr lang="en-US" sz="1100"/>
                        <a:t>Anemia,menke’s disease</a:t>
                      </a:r>
                    </a:p>
                  </a:txBody>
                  <a:tcPr marL="68580" marR="68580" marT="34290" marB="34290"/>
                </a:tc>
                <a:tc>
                  <a:txBody>
                    <a:bodyPr/>
                    <a:lstStyle/>
                    <a:p>
                      <a:r>
                        <a:rPr lang="en-US" sz="1100"/>
                        <a:t>Organ meats, cereals,leafy vegetables</a:t>
                      </a:r>
                    </a:p>
                  </a:txBody>
                  <a:tcPr marL="68580" marR="68580" marT="34290" marB="34290"/>
                </a:tc>
                <a:extLst>
                  <a:ext uri="{0D108BD9-81ED-4DB2-BD59-A6C34878D82A}">
                    <a16:rowId xmlns:a16="http://schemas.microsoft.com/office/drawing/2014/main" val="3326655384"/>
                  </a:ext>
                </a:extLst>
              </a:tr>
              <a:tr h="453656">
                <a:tc>
                  <a:txBody>
                    <a:bodyPr/>
                    <a:lstStyle/>
                    <a:p>
                      <a:r>
                        <a:rPr lang="en-US" sz="1100"/>
                        <a:t>ZINC</a:t>
                      </a:r>
                    </a:p>
                  </a:txBody>
                  <a:tcPr marL="68580" marR="68580" marT="34290" marB="34290"/>
                </a:tc>
                <a:tc>
                  <a:txBody>
                    <a:bodyPr/>
                    <a:lstStyle/>
                    <a:p>
                      <a:r>
                        <a:rPr lang="en-US" sz="1100"/>
                        <a:t>Growth retardation,poor wound healing, hypogonadism</a:t>
                      </a:r>
                    </a:p>
                  </a:txBody>
                  <a:tcPr marL="68580" marR="68580" marT="34290" marB="34290"/>
                </a:tc>
                <a:tc>
                  <a:txBody>
                    <a:bodyPr/>
                    <a:lstStyle/>
                    <a:p>
                      <a:r>
                        <a:rPr lang="en-US" sz="1100"/>
                        <a:t>Meat,fish,milk</a:t>
                      </a:r>
                    </a:p>
                  </a:txBody>
                  <a:tcPr marL="68580" marR="68580" marT="34290" marB="34290"/>
                </a:tc>
                <a:extLst>
                  <a:ext uri="{0D108BD9-81ED-4DB2-BD59-A6C34878D82A}">
                    <a16:rowId xmlns:a16="http://schemas.microsoft.com/office/drawing/2014/main" val="477279893"/>
                  </a:ext>
                </a:extLst>
              </a:tr>
              <a:tr h="453656">
                <a:tc>
                  <a:txBody>
                    <a:bodyPr/>
                    <a:lstStyle/>
                    <a:p>
                      <a:r>
                        <a:rPr lang="en-US" sz="1100"/>
                        <a:t>COBALT</a:t>
                      </a:r>
                    </a:p>
                  </a:txBody>
                  <a:tcPr marL="68580" marR="68580" marT="34290" marB="34290"/>
                </a:tc>
                <a:tc>
                  <a:txBody>
                    <a:bodyPr/>
                    <a:lstStyle/>
                    <a:p>
                      <a:r>
                        <a:rPr lang="en-US" sz="1100"/>
                        <a:t>Pernicious anemia</a:t>
                      </a:r>
                    </a:p>
                  </a:txBody>
                  <a:tcPr marL="68580" marR="68580" marT="34290" marB="34290"/>
                </a:tc>
                <a:tc>
                  <a:txBody>
                    <a:bodyPr/>
                    <a:lstStyle/>
                    <a:p>
                      <a:r>
                        <a:rPr lang="en-US" sz="1100"/>
                        <a:t>Foods of animal origin</a:t>
                      </a:r>
                    </a:p>
                  </a:txBody>
                  <a:tcPr marL="68580" marR="68580" marT="34290" marB="34290"/>
                </a:tc>
                <a:extLst>
                  <a:ext uri="{0D108BD9-81ED-4DB2-BD59-A6C34878D82A}">
                    <a16:rowId xmlns:a16="http://schemas.microsoft.com/office/drawing/2014/main" val="1115471648"/>
                  </a:ext>
                </a:extLst>
              </a:tr>
              <a:tr h="453656">
                <a:tc>
                  <a:txBody>
                    <a:bodyPr/>
                    <a:lstStyle/>
                    <a:p>
                      <a:r>
                        <a:rPr lang="en-US" sz="1100"/>
                        <a:t>FLUORINE</a:t>
                      </a:r>
                    </a:p>
                  </a:txBody>
                  <a:tcPr marL="68580" marR="68580" marT="34290" marB="34290"/>
                </a:tc>
                <a:tc>
                  <a:txBody>
                    <a:bodyPr/>
                    <a:lstStyle/>
                    <a:p>
                      <a:r>
                        <a:rPr lang="en-US" sz="1100"/>
                        <a:t>Dental caries, osteoporosis</a:t>
                      </a:r>
                    </a:p>
                  </a:txBody>
                  <a:tcPr marL="68580" marR="68580" marT="34290" marB="34290"/>
                </a:tc>
                <a:tc>
                  <a:txBody>
                    <a:bodyPr/>
                    <a:lstStyle/>
                    <a:p>
                      <a:r>
                        <a:rPr lang="en-US" sz="1100" dirty="0"/>
                        <a:t>Drinking water</a:t>
                      </a:r>
                    </a:p>
                  </a:txBody>
                  <a:tcPr marL="68580" marR="68580" marT="34290" marB="34290"/>
                </a:tc>
                <a:extLst>
                  <a:ext uri="{0D108BD9-81ED-4DB2-BD59-A6C34878D82A}">
                    <a16:rowId xmlns:a16="http://schemas.microsoft.com/office/drawing/2014/main" val="547732980"/>
                  </a:ext>
                </a:extLst>
              </a:tr>
              <a:tr h="453656">
                <a:tc>
                  <a:txBody>
                    <a:bodyPr/>
                    <a:lstStyle/>
                    <a:p>
                      <a:r>
                        <a:rPr lang="en-US" sz="1100"/>
                        <a:t>SELENIUM</a:t>
                      </a:r>
                    </a:p>
                  </a:txBody>
                  <a:tcPr marL="68580" marR="68580" marT="34290" marB="34290"/>
                </a:tc>
                <a:tc>
                  <a:txBody>
                    <a:bodyPr/>
                    <a:lstStyle/>
                    <a:p>
                      <a:r>
                        <a:rPr lang="en-US" sz="1100"/>
                        <a:t>Muscular degeneration, cardiomyopathy</a:t>
                      </a:r>
                    </a:p>
                  </a:txBody>
                  <a:tcPr marL="68580" marR="68580" marT="34290" marB="34290"/>
                </a:tc>
                <a:tc>
                  <a:txBody>
                    <a:bodyPr/>
                    <a:lstStyle/>
                    <a:p>
                      <a:r>
                        <a:rPr lang="en-US" sz="1100"/>
                        <a:t>Organ meats,sea foods</a:t>
                      </a:r>
                    </a:p>
                  </a:txBody>
                  <a:tcPr marL="68580" marR="68580" marT="34290" marB="34290"/>
                </a:tc>
                <a:extLst>
                  <a:ext uri="{0D108BD9-81ED-4DB2-BD59-A6C34878D82A}">
                    <a16:rowId xmlns:a16="http://schemas.microsoft.com/office/drawing/2014/main" val="3448226906"/>
                  </a:ext>
                </a:extLst>
              </a:tr>
              <a:tr h="453656">
                <a:tc>
                  <a:txBody>
                    <a:bodyPr/>
                    <a:lstStyle/>
                    <a:p>
                      <a:r>
                        <a:rPr lang="en-US" sz="1100"/>
                        <a:t>CHROMIUM</a:t>
                      </a:r>
                    </a:p>
                  </a:txBody>
                  <a:tcPr marL="68580" marR="68580" marT="34290" marB="34290"/>
                </a:tc>
                <a:tc>
                  <a:txBody>
                    <a:bodyPr/>
                    <a:lstStyle/>
                    <a:p>
                      <a:r>
                        <a:rPr lang="en-US" sz="1100"/>
                        <a:t>Impaired glucose tolerance</a:t>
                      </a:r>
                    </a:p>
                  </a:txBody>
                  <a:tcPr marL="68580" marR="68580" marT="34290" marB="34290"/>
                </a:tc>
                <a:tc>
                  <a:txBody>
                    <a:bodyPr/>
                    <a:lstStyle/>
                    <a:p>
                      <a:r>
                        <a:rPr lang="en-US" sz="1100" dirty="0"/>
                        <a:t>Brewer’s yeast , meat, whole grains</a:t>
                      </a:r>
                    </a:p>
                  </a:txBody>
                  <a:tcPr marL="68580" marR="68580" marT="34290" marB="34290"/>
                </a:tc>
                <a:extLst>
                  <a:ext uri="{0D108BD9-81ED-4DB2-BD59-A6C34878D82A}">
                    <a16:rowId xmlns:a16="http://schemas.microsoft.com/office/drawing/2014/main" val="1606252883"/>
                  </a:ext>
                </a:extLst>
              </a:tr>
            </a:tbl>
          </a:graphicData>
        </a:graphic>
      </p:graphicFrame>
    </p:spTree>
    <p:extLst>
      <p:ext uri="{BB962C8B-B14F-4D97-AF65-F5344CB8AC3E}">
        <p14:creationId xmlns:p14="http://schemas.microsoft.com/office/powerpoint/2010/main" val="368679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A182-E678-4CB5-890B-11E20DCF34DA}"/>
              </a:ext>
            </a:extLst>
          </p:cNvPr>
          <p:cNvSpPr>
            <a:spLocks noGrp="1"/>
          </p:cNvSpPr>
          <p:nvPr>
            <p:ph type="title"/>
          </p:nvPr>
        </p:nvSpPr>
        <p:spPr>
          <a:xfrm>
            <a:off x="1080000" y="386058"/>
            <a:ext cx="6984000" cy="396300"/>
          </a:xfrm>
        </p:spPr>
        <p:txBody>
          <a:bodyPr/>
          <a:lstStyle/>
          <a:p>
            <a:r>
              <a:rPr lang="en-IN" dirty="0"/>
              <a:t>Nutritional problem in India</a:t>
            </a:r>
          </a:p>
        </p:txBody>
      </p:sp>
      <p:sp>
        <p:nvSpPr>
          <p:cNvPr id="3" name="Text Placeholder 2">
            <a:extLst>
              <a:ext uri="{FF2B5EF4-FFF2-40B4-BE49-F238E27FC236}">
                <a16:creationId xmlns:a16="http://schemas.microsoft.com/office/drawing/2014/main" id="{4C2C20D7-572B-45AA-8A12-660C584FDEB1}"/>
              </a:ext>
            </a:extLst>
          </p:cNvPr>
          <p:cNvSpPr>
            <a:spLocks noGrp="1"/>
          </p:cNvSpPr>
          <p:nvPr>
            <p:ph type="body" idx="1"/>
          </p:nvPr>
        </p:nvSpPr>
        <p:spPr>
          <a:xfrm>
            <a:off x="1157491" y="1169815"/>
            <a:ext cx="7599050" cy="3033900"/>
          </a:xfrm>
        </p:spPr>
        <p:txBody>
          <a:bodyPr/>
          <a:lstStyle/>
          <a:p>
            <a:r>
              <a:rPr lang="en-IN" sz="1200" dirty="0">
                <a:latin typeface="Times New Roman" panose="02020603050405020304" pitchFamily="18" charset="0"/>
                <a:cs typeface="Times New Roman" panose="02020603050405020304" pitchFamily="18" charset="0"/>
              </a:rPr>
              <a:t>A survey in south India has revealed that about 1% children aged 1-5 years showed signs of kwashiorkor , 2% marasmus and 3-5 % vitamin A deficiency </a:t>
            </a:r>
          </a:p>
          <a:p>
            <a:r>
              <a:rPr lang="en-IN" sz="1200" dirty="0">
                <a:latin typeface="Times New Roman" panose="02020603050405020304" pitchFamily="18" charset="0"/>
                <a:cs typeface="Times New Roman" panose="02020603050405020304" pitchFamily="18" charset="0"/>
              </a:rPr>
              <a:t>Community studies have shown that many mother give only breast milk to children </a:t>
            </a:r>
            <a:r>
              <a:rPr lang="en-US" sz="1200" dirty="0">
                <a:latin typeface="Times New Roman" panose="02020603050405020304" pitchFamily="18" charset="0"/>
                <a:cs typeface="Times New Roman" panose="02020603050405020304" pitchFamily="18" charset="0"/>
              </a:rPr>
              <a:t>up to 2 years. Thus, no additional food is added to the child's diet.</a:t>
            </a:r>
          </a:p>
          <a:p>
            <a:r>
              <a:rPr lang="en-US" sz="1200" dirty="0">
                <a:latin typeface="Times New Roman" panose="02020603050405020304" pitchFamily="18" charset="0"/>
                <a:cs typeface="Times New Roman" panose="02020603050405020304" pitchFamily="18" charset="0"/>
              </a:rPr>
              <a:t> Papaya which is rich in vitamin A is considered as a hot food that will cause miscarriage is avoided by pregnant women</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It is a belief that if a pregnant woman eats more the baby will be big and delivery difficult, so expectant mothers are not fed adequately both in quality and quantity</a:t>
            </a:r>
          </a:p>
          <a:p>
            <a:r>
              <a:rPr lang="en-US" sz="1200" dirty="0">
                <a:latin typeface="Times New Roman" panose="02020603050405020304" pitchFamily="18" charset="0"/>
                <a:cs typeface="Times New Roman" panose="02020603050405020304" pitchFamily="18" charset="0"/>
              </a:rPr>
              <a:t> Nutritional problems like protein energy malnutrition (PEM) and Anemia , vitamin A deficiency, this occurred in large no of children's in India</a:t>
            </a:r>
          </a:p>
          <a:p>
            <a:r>
              <a:rPr lang="en-US" sz="1200" dirty="0">
                <a:latin typeface="Times New Roman" panose="02020603050405020304" pitchFamily="18" charset="0"/>
                <a:cs typeface="Times New Roman" panose="02020603050405020304" pitchFamily="18" charset="0"/>
              </a:rPr>
              <a:t> The diet and nutritional status of urban slum children in India is far away from satisfactory.</a:t>
            </a:r>
          </a:p>
          <a:p>
            <a:r>
              <a:rPr lang="en-US" sz="1200" dirty="0">
                <a:latin typeface="Times New Roman" panose="02020603050405020304" pitchFamily="18" charset="0"/>
                <a:cs typeface="Times New Roman" panose="02020603050405020304" pitchFamily="18" charset="0"/>
              </a:rPr>
              <a:t> Major nutritional problem in India are protein energy malnutrition (PEM) ,vit-A defi Cincy, iron deficiency, Anemia and iodine deficiency disorders (IDD</a:t>
            </a:r>
            <a:r>
              <a:rPr lang="en-US"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466F00D-C91A-4B53-B954-B93F003AD68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4076391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EF0DB-C59C-4E32-A665-CEA55704A66E}"/>
              </a:ext>
            </a:extLst>
          </p:cNvPr>
          <p:cNvSpPr>
            <a:spLocks noGrp="1"/>
          </p:cNvSpPr>
          <p:nvPr>
            <p:ph type="ctrTitle"/>
          </p:nvPr>
        </p:nvSpPr>
        <p:spPr/>
        <p:txBody>
          <a:bodyPr/>
          <a:lstStyle/>
          <a:p>
            <a:r>
              <a:rPr lang="en-IN" dirty="0"/>
              <a:t>Parasitic disease</a:t>
            </a:r>
          </a:p>
        </p:txBody>
      </p:sp>
    </p:spTree>
    <p:extLst>
      <p:ext uri="{BB962C8B-B14F-4D97-AF65-F5344CB8AC3E}">
        <p14:creationId xmlns:p14="http://schemas.microsoft.com/office/powerpoint/2010/main" val="3807363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ctrTitle" idx="4294967295"/>
          </p:nvPr>
        </p:nvSpPr>
        <p:spPr>
          <a:xfrm>
            <a:off x="1223850" y="-116756"/>
            <a:ext cx="61476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6000" dirty="0"/>
              <a:t>introduction</a:t>
            </a:r>
            <a:endParaRPr sz="6000" dirty="0"/>
          </a:p>
        </p:txBody>
      </p:sp>
      <p:sp>
        <p:nvSpPr>
          <p:cNvPr id="107" name="Google Shape;107;p18"/>
          <p:cNvSpPr txBox="1">
            <a:spLocks noGrp="1"/>
          </p:cNvSpPr>
          <p:nvPr>
            <p:ph type="subTitle" idx="4294967295"/>
          </p:nvPr>
        </p:nvSpPr>
        <p:spPr>
          <a:xfrm>
            <a:off x="1914042" y="1109428"/>
            <a:ext cx="5457408" cy="2733754"/>
          </a:xfrm>
          <a:prstGeom prst="rect">
            <a:avLst/>
          </a:prstGeom>
        </p:spPr>
        <p:txBody>
          <a:bodyPr spcFirstLastPara="1" wrap="square" lIns="0" tIns="0" rIns="0" bIns="0" anchor="t" anchorCtr="0">
            <a:noAutofit/>
          </a:bodyPr>
          <a:lstStyle/>
          <a:p>
            <a:pPr marL="0" lvl="0" indent="0" rtl="0">
              <a:spcBef>
                <a:spcPts val="0"/>
              </a:spcBef>
              <a:spcAft>
                <a:spcPts val="800"/>
              </a:spcAft>
              <a:buNone/>
            </a:pPr>
            <a:r>
              <a:rPr lang="en-IN" sz="1400" i="1" dirty="0">
                <a:latin typeface="Times New Roman" panose="02020603050405020304" pitchFamily="18" charset="0"/>
                <a:cs typeface="Times New Roman" panose="02020603050405020304" pitchFamily="18" charset="0"/>
              </a:rPr>
              <a:t>By definition, </a:t>
            </a:r>
            <a:r>
              <a:rPr lang="en-IN" sz="1400" dirty="0">
                <a:latin typeface="Times New Roman" panose="02020603050405020304" pitchFamily="18" charset="0"/>
                <a:cs typeface="Times New Roman" panose="02020603050405020304" pitchFamily="18" charset="0"/>
              </a:rPr>
              <a:t>parasites are those animals which live at the expense of their host whereas other symbiotes live in mutual benefit with host (mutualist) or live without benefit or detriment to host (commensals) .</a:t>
            </a:r>
          </a:p>
          <a:p>
            <a:pPr marL="0" lvl="0" indent="0" rtl="0">
              <a:spcBef>
                <a:spcPts val="0"/>
              </a:spcBef>
              <a:spcAft>
                <a:spcPts val="800"/>
              </a:spcAft>
              <a:buNone/>
            </a:pPr>
            <a:r>
              <a:rPr lang="en-IN" sz="1400" dirty="0">
                <a:latin typeface="Times New Roman" panose="02020603050405020304" pitchFamily="18" charset="0"/>
                <a:cs typeface="Times New Roman" panose="02020603050405020304" pitchFamily="18" charset="0"/>
              </a:rPr>
              <a:t>there is a biochemical interaction between host and parasite ; they recognize each other, ultimately at the molecular level, and host tissues are stimulated to react  some way.</a:t>
            </a:r>
          </a:p>
          <a:p>
            <a:pPr marL="0" lvl="0" indent="0" rtl="0">
              <a:spcBef>
                <a:spcPts val="0"/>
              </a:spcBef>
              <a:spcAft>
                <a:spcPts val="800"/>
              </a:spcAft>
              <a:buNone/>
            </a:pPr>
            <a:r>
              <a:rPr lang="en-US" sz="1400" dirty="0">
                <a:solidFill>
                  <a:schemeClr val="tx1">
                    <a:lumMod val="50000"/>
                  </a:schemeClr>
                </a:solidFill>
                <a:latin typeface="Times New Roman" panose="02020603050405020304" pitchFamily="18" charset="0"/>
                <a:ea typeface="Franklin Gothic Medium" panose="02000000000000000000" pitchFamily="2" charset="0"/>
                <a:cs typeface="Times New Roman" panose="02020603050405020304" pitchFamily="18" charset="0"/>
              </a:rPr>
              <a:t>A Parasitic disease is an infection caused or transmitted by a Parasite. Many Parasites do not cause diseases. Parasitic infection can affect practically all living organisms, including plants and animals</a:t>
            </a:r>
            <a:endParaRPr sz="14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08" name="Google Shape;108;p18"/>
          <p:cNvSpPr/>
          <p:nvPr/>
        </p:nvSpPr>
        <p:spPr>
          <a:xfrm>
            <a:off x="96992" y="1835556"/>
            <a:ext cx="1401208" cy="1419822"/>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109" name="Google Shape;109;p18"/>
          <p:cNvSpPr/>
          <p:nvPr/>
        </p:nvSpPr>
        <p:spPr>
          <a:xfrm rot="1473096">
            <a:off x="7576049" y="402093"/>
            <a:ext cx="819240" cy="79800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110" name="Google Shape;110;p18"/>
          <p:cNvSpPr/>
          <p:nvPr/>
        </p:nvSpPr>
        <p:spPr>
          <a:xfrm>
            <a:off x="8524045" y="1334227"/>
            <a:ext cx="348736" cy="35371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111" name="Google Shape;111;p18"/>
          <p:cNvSpPr/>
          <p:nvPr/>
        </p:nvSpPr>
        <p:spPr>
          <a:xfrm rot="2487216">
            <a:off x="921121" y="1070688"/>
            <a:ext cx="346842" cy="37221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112" name="Google Shape;112;p1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6" name="Picture 5">
            <a:extLst>
              <a:ext uri="{FF2B5EF4-FFF2-40B4-BE49-F238E27FC236}">
                <a16:creationId xmlns:a16="http://schemas.microsoft.com/office/drawing/2014/main" id="{23A1EB90-9C28-4EEC-B4E8-F0E34ACBA75D}"/>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681566" y="3957529"/>
            <a:ext cx="5315919" cy="1419822"/>
          </a:xfrm>
          <a:prstGeom prst="rect">
            <a:avLst/>
          </a:prstGeom>
          <a:effectLst>
            <a:softEdge rad="317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1080000" y="398449"/>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Ascariasis</a:t>
            </a:r>
            <a:endParaRPr dirty="0"/>
          </a:p>
        </p:txBody>
      </p:sp>
      <p:sp>
        <p:nvSpPr>
          <p:cNvPr id="135" name="Google Shape;135;p21"/>
          <p:cNvSpPr txBox="1">
            <a:spLocks noGrp="1"/>
          </p:cNvSpPr>
          <p:nvPr>
            <p:ph type="body" idx="1"/>
          </p:nvPr>
        </p:nvSpPr>
        <p:spPr>
          <a:xfrm>
            <a:off x="359687" y="1044723"/>
            <a:ext cx="3563358" cy="3421251"/>
          </a:xfrm>
          <a:prstGeom prst="rect">
            <a:avLst/>
          </a:prstGeom>
        </p:spPr>
        <p:txBody>
          <a:bodyPr spcFirstLastPara="1" wrap="square" lIns="0" tIns="0" rIns="0" bIns="0" anchor="ctr" anchorCtr="0">
            <a:noAutofit/>
          </a:bodyPr>
          <a:lstStyle/>
          <a:p>
            <a:pPr marL="285750" lvl="0" indent="-285750" algn="l" rtl="0">
              <a:spcBef>
                <a:spcPts val="0"/>
              </a:spcBef>
              <a:spcAft>
                <a:spcPts val="800"/>
              </a:spcAft>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C</a:t>
            </a:r>
            <a:r>
              <a:rPr lang="en" sz="1400" dirty="0">
                <a:latin typeface="Times New Roman" panose="02020603050405020304" pitchFamily="18" charset="0"/>
                <a:cs typeface="Times New Roman" panose="02020603050405020304" pitchFamily="18" charset="0"/>
              </a:rPr>
              <a:t>aused by the parasitic roundworm </a:t>
            </a:r>
            <a:r>
              <a:rPr lang="en" sz="1400" i="1" dirty="0">
                <a:latin typeface="Times New Roman" panose="02020603050405020304" pitchFamily="18" charset="0"/>
                <a:cs typeface="Times New Roman" panose="02020603050405020304" pitchFamily="18" charset="0"/>
              </a:rPr>
              <a:t>Ascariasis lumbricoides.</a:t>
            </a:r>
            <a:endParaRPr lang="en" sz="1400" dirty="0">
              <a:latin typeface="Times New Roman" panose="02020603050405020304" pitchFamily="18" charset="0"/>
              <a:cs typeface="Times New Roman" panose="02020603050405020304" pitchFamily="18" charset="0"/>
            </a:endParaRPr>
          </a:p>
          <a:p>
            <a:pPr marL="285750" indent="-285750">
              <a:spcAft>
                <a:spcPts val="800"/>
              </a:spcAft>
              <a:buFont typeface="Wingdings" panose="05000000000000000000" pitchFamily="2" charset="2"/>
              <a:buChar char="Ø"/>
            </a:pPr>
            <a:r>
              <a:rPr lang="en-IN" sz="1400" i="1" dirty="0">
                <a:latin typeface="Times New Roman" panose="02020603050405020304" pitchFamily="18" charset="0"/>
                <a:cs typeface="Times New Roman" panose="02020603050405020304" pitchFamily="18" charset="0"/>
              </a:rPr>
              <a:t>P</a:t>
            </a:r>
            <a:r>
              <a:rPr lang="en" sz="1400" i="1" dirty="0">
                <a:latin typeface="Times New Roman" panose="02020603050405020304" pitchFamily="18" charset="0"/>
                <a:cs typeface="Times New Roman" panose="02020603050405020304" pitchFamily="18" charset="0"/>
              </a:rPr>
              <a:t>articularly prevalent in tropical region </a:t>
            </a:r>
            <a:r>
              <a:rPr lang="en-IN" sz="1400" i="1" dirty="0">
                <a:latin typeface="Times New Roman" panose="02020603050405020304" pitchFamily="18" charset="0"/>
                <a:cs typeface="Times New Roman" panose="02020603050405020304" pitchFamily="18" charset="0"/>
              </a:rPr>
              <a:t>A</a:t>
            </a:r>
            <a:r>
              <a:rPr lang="en" sz="1400" i="1" dirty="0">
                <a:latin typeface="Times New Roman" panose="02020603050405020304" pitchFamily="18" charset="0"/>
                <a:cs typeface="Times New Roman" panose="02020603050405020304" pitchFamily="18" charset="0"/>
              </a:rPr>
              <a:t>nd in areas of poor hygeine</a:t>
            </a:r>
          </a:p>
          <a:p>
            <a:pPr marL="285750" indent="-285750">
              <a:spcAft>
                <a:spcPts val="800"/>
              </a:spcAft>
              <a:buFont typeface="Wingdings" panose="05000000000000000000" pitchFamily="2" charset="2"/>
              <a:buChar char="Ø"/>
            </a:pPr>
            <a:r>
              <a:rPr lang="en-IN" sz="1400" i="1" dirty="0">
                <a:latin typeface="Times New Roman" panose="02020603050405020304" pitchFamily="18" charset="0"/>
                <a:cs typeface="Times New Roman" panose="02020603050405020304" pitchFamily="18" charset="0"/>
              </a:rPr>
              <a:t>T</a:t>
            </a:r>
            <a:r>
              <a:rPr lang="en" sz="1400" i="1" dirty="0">
                <a:latin typeface="Times New Roman" panose="02020603050405020304" pitchFamily="18" charset="0"/>
                <a:cs typeface="Times New Roman" panose="02020603050405020304" pitchFamily="18" charset="0"/>
              </a:rPr>
              <a:t>he roundworm lives in intestines of humans</a:t>
            </a:r>
          </a:p>
          <a:p>
            <a:pPr marL="0" indent="0">
              <a:spcAft>
                <a:spcPts val="800"/>
              </a:spcAft>
              <a:buNone/>
            </a:pPr>
            <a:r>
              <a:rPr lang="en-IN" sz="1600" b="1" dirty="0">
                <a:latin typeface="Times New Roman" panose="02020603050405020304" pitchFamily="18" charset="0"/>
                <a:cs typeface="Times New Roman" panose="02020603050405020304" pitchFamily="18" charset="0"/>
              </a:rPr>
              <a:t>S</a:t>
            </a:r>
            <a:r>
              <a:rPr lang="en" sz="1600" b="1" dirty="0">
                <a:latin typeface="Times New Roman" panose="02020603050405020304" pitchFamily="18" charset="0"/>
                <a:cs typeface="Times New Roman" panose="02020603050405020304" pitchFamily="18" charset="0"/>
              </a:rPr>
              <a:t>ources- </a:t>
            </a:r>
            <a:r>
              <a:rPr lang="en" sz="1400" dirty="0">
                <a:latin typeface="Times New Roman" panose="02020603050405020304" pitchFamily="18" charset="0"/>
                <a:cs typeface="Times New Roman" panose="02020603050405020304" pitchFamily="18" charset="0"/>
              </a:rPr>
              <a:t>from soil and vegetation on which </a:t>
            </a:r>
            <a:r>
              <a:rPr lang="en" sz="1600" dirty="0">
                <a:latin typeface="Times New Roman" panose="02020603050405020304" pitchFamily="18" charset="0"/>
                <a:cs typeface="Times New Roman" panose="02020603050405020304" pitchFamily="18" charset="0"/>
              </a:rPr>
              <a:t>fecal matter </a:t>
            </a:r>
            <a:r>
              <a:rPr lang="en" sz="1400" dirty="0">
                <a:latin typeface="Times New Roman" panose="02020603050405020304" pitchFamily="18" charset="0"/>
                <a:cs typeface="Times New Roman" panose="02020603050405020304" pitchFamily="18" charset="0"/>
              </a:rPr>
              <a:t>containing eggs has been deposited</a:t>
            </a:r>
          </a:p>
          <a:p>
            <a:pPr marL="0" indent="0">
              <a:spcAft>
                <a:spcPts val="800"/>
              </a:spcAft>
              <a:buNone/>
            </a:pPr>
            <a:r>
              <a:rPr lang="en-US" sz="1400" dirty="0">
                <a:solidFill>
                  <a:schemeClr val="bg2"/>
                </a:solidFill>
                <a:latin typeface="Times New Roman" panose="02020603050405020304" pitchFamily="18" charset="0"/>
                <a:cs typeface="Times New Roman" panose="02020603050405020304" pitchFamily="18" charset="0"/>
              </a:rPr>
              <a:t>Ingestion of infective eggs from soil contaminated with human feces and transmission</a:t>
            </a:r>
          </a:p>
          <a:p>
            <a:pPr marL="0" indent="0">
              <a:spcAft>
                <a:spcPts val="800"/>
              </a:spcAft>
              <a:buNone/>
            </a:pPr>
            <a:endParaRPr lang="en" sz="1200" dirty="0"/>
          </a:p>
        </p:txBody>
      </p:sp>
      <p:sp>
        <p:nvSpPr>
          <p:cNvPr id="137" name="Google Shape;137;p21"/>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4" name="Rectangle 3">
            <a:extLst>
              <a:ext uri="{FF2B5EF4-FFF2-40B4-BE49-F238E27FC236}">
                <a16:creationId xmlns:a16="http://schemas.microsoft.com/office/drawing/2014/main" id="{EB7047EA-DAC9-4559-9CDE-8699EA960515}"/>
              </a:ext>
            </a:extLst>
          </p:cNvPr>
          <p:cNvSpPr/>
          <p:nvPr/>
        </p:nvSpPr>
        <p:spPr>
          <a:xfrm>
            <a:off x="3976913" y="1083174"/>
            <a:ext cx="3455621" cy="3094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bg2"/>
                </a:solidFill>
                <a:latin typeface="Times New Roman" panose="02020603050405020304" pitchFamily="18" charset="0"/>
                <a:cs typeface="Times New Roman" panose="02020603050405020304" pitchFamily="18" charset="0"/>
              </a:rPr>
              <a:t>Ingestion of infective eggs from soil contaminated with human feces and transmission</a:t>
            </a:r>
          </a:p>
          <a:p>
            <a:pPr marL="285750" indent="-285750">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Contaminated vegetables and water</a:t>
            </a:r>
          </a:p>
          <a:p>
            <a:pPr marL="285750" indent="-285750">
              <a:buFont typeface="Arial" panose="020B0604020202020204" pitchFamily="34" charset="0"/>
              <a:buChar char="•"/>
            </a:pPr>
            <a:r>
              <a:rPr lang="en-US" sz="1400" dirty="0">
                <a:solidFill>
                  <a:schemeClr val="bg2"/>
                </a:solidFill>
                <a:latin typeface="Times New Roman" panose="02020603050405020304" pitchFamily="18" charset="0"/>
                <a:cs typeface="Times New Roman" panose="02020603050405020304" pitchFamily="18" charset="0"/>
              </a:rPr>
              <a:t>Intimate contact with pets in contact </a:t>
            </a:r>
            <a:r>
              <a:rPr lang="en-US" dirty="0">
                <a:solidFill>
                  <a:schemeClr val="bg2"/>
                </a:solidFill>
                <a:latin typeface="Times New Roman" panose="02020603050405020304" pitchFamily="18" charset="0"/>
                <a:cs typeface="Times New Roman" panose="02020603050405020304" pitchFamily="18" charset="0"/>
              </a:rPr>
              <a:t>wi</a:t>
            </a:r>
            <a:r>
              <a:rPr lang="en-US" sz="1400" dirty="0">
                <a:solidFill>
                  <a:schemeClr val="bg2"/>
                </a:solidFill>
                <a:latin typeface="Times New Roman" panose="02020603050405020304" pitchFamily="18" charset="0"/>
                <a:cs typeface="Times New Roman" panose="02020603050405020304" pitchFamily="18" charset="0"/>
              </a:rPr>
              <a:t>th soil</a:t>
            </a:r>
          </a:p>
          <a:p>
            <a:endParaRPr lang="en-US" sz="1400" dirty="0">
              <a:solidFill>
                <a:schemeClr val="bg2"/>
              </a:solidFill>
              <a:latin typeface="Times New Roman" panose="02020603050405020304" pitchFamily="18" charset="0"/>
              <a:cs typeface="Times New Roman" panose="02020603050405020304" pitchFamily="18" charset="0"/>
            </a:endParaRPr>
          </a:p>
          <a:p>
            <a:r>
              <a:rPr lang="en-US" sz="1600" b="1" dirty="0">
                <a:solidFill>
                  <a:schemeClr val="bg2"/>
                </a:solidFill>
                <a:latin typeface="Times New Roman" panose="02020603050405020304" pitchFamily="18" charset="0"/>
                <a:cs typeface="Times New Roman" panose="02020603050405020304" pitchFamily="18" charset="0"/>
              </a:rPr>
              <a:t>Treatment-</a:t>
            </a:r>
            <a:r>
              <a:rPr lang="en-US" sz="1600" dirty="0">
                <a:latin typeface="Times New Roman" panose="02020603050405020304" pitchFamily="18" charset="0"/>
                <a:cs typeface="Times New Roman" panose="02020603050405020304" pitchFamily="18" charset="0"/>
              </a:rPr>
              <a:t> </a:t>
            </a:r>
            <a:r>
              <a:rPr lang="en-US" dirty="0">
                <a:solidFill>
                  <a:schemeClr val="bg2"/>
                </a:solidFill>
                <a:latin typeface="Times New Roman" panose="02020603050405020304" pitchFamily="18" charset="0"/>
                <a:cs typeface="Times New Roman" panose="02020603050405020304" pitchFamily="18" charset="0"/>
              </a:rPr>
              <a:t>Treatment by Albendazole &amp; Mebendazole and diagnosis by examining a stool sample for parasites &amp; ova, MRI, CT scan etc.</a:t>
            </a:r>
            <a:endParaRPr lang="en-US" b="1" dirty="0">
              <a:solidFill>
                <a:schemeClr val="bg2"/>
              </a:solidFill>
              <a:latin typeface="Times New Roman" panose="02020603050405020304" pitchFamily="18" charset="0"/>
              <a:cs typeface="Times New Roman" panose="02020603050405020304" pitchFamily="18" charset="0"/>
            </a:endParaRPr>
          </a:p>
          <a:p>
            <a:endParaRPr lang="en-US" sz="1800" dirty="0">
              <a:solidFill>
                <a:schemeClr val="bg2"/>
              </a:solidFill>
              <a:latin typeface="Times New Roman" panose="02020603050405020304" pitchFamily="18" charset="0"/>
              <a:cs typeface="Times New Roman" panose="02020603050405020304" pitchFamily="18" charset="0"/>
            </a:endParaRPr>
          </a:p>
          <a:p>
            <a:endParaRPr lang="en-IN" dirty="0">
              <a:solidFill>
                <a:schemeClr val="tx1">
                  <a:lumMod val="50000"/>
                </a:schemeClr>
              </a:solidFill>
              <a:latin typeface="Bahnschrift Light" panose="020B0502040204020203" pitchFamily="34" charset="0"/>
            </a:endParaRPr>
          </a:p>
        </p:txBody>
      </p:sp>
      <p:pic>
        <p:nvPicPr>
          <p:cNvPr id="11" name="Picture 26">
            <a:extLst>
              <a:ext uri="{FF2B5EF4-FFF2-40B4-BE49-F238E27FC236}">
                <a16:creationId xmlns:a16="http://schemas.microsoft.com/office/drawing/2014/main" id="{7E4EB8CE-9F49-4FAD-ABD9-0F6970AF51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32534" y="0"/>
            <a:ext cx="1711466" cy="2995260"/>
          </a:xfrm>
          <a:prstGeom prst="rect">
            <a:avLst/>
          </a:prstGeom>
          <a:ln>
            <a:noFill/>
          </a:ln>
          <a:effectLst>
            <a:outerShdw blurRad="190500" algn="tl" rotWithShape="0">
              <a:srgbClr val="000000">
                <a:alpha val="70000"/>
              </a:srgbClr>
            </a:outerShdw>
          </a:effectLst>
        </p:spPr>
      </p:pic>
      <p:pic>
        <p:nvPicPr>
          <p:cNvPr id="12" name="Picture 25">
            <a:extLst>
              <a:ext uri="{FF2B5EF4-FFF2-40B4-BE49-F238E27FC236}">
                <a16:creationId xmlns:a16="http://schemas.microsoft.com/office/drawing/2014/main" id="{075A7EB5-9BC1-48E6-97AD-0AF98D8E8B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8379" y="3450172"/>
            <a:ext cx="3455621" cy="1682825"/>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1640564" y="1326337"/>
            <a:ext cx="5314200" cy="1736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N</a:t>
            </a:r>
            <a:r>
              <a:rPr lang="en" dirty="0"/>
              <a:t>utritional disease</a:t>
            </a:r>
            <a:endParaRPr dirty="0"/>
          </a:p>
        </p:txBody>
      </p:sp>
      <mc:AlternateContent xmlns:mc="http://schemas.openxmlformats.org/markup-compatibility/2006">
        <mc:Choice xmlns:am3d="http://schemas.microsoft.com/office/drawing/2017/model3d" Requires="am3d">
          <p:graphicFrame>
            <p:nvGraphicFramePr>
              <p:cNvPr id="3" name="3D Model 2" descr="Winking Taco">
                <a:extLst>
                  <a:ext uri="{FF2B5EF4-FFF2-40B4-BE49-F238E27FC236}">
                    <a16:creationId xmlns:a16="http://schemas.microsoft.com/office/drawing/2014/main" id="{91DE995C-A705-4AD5-B42F-0E7823BD4D53}"/>
                  </a:ext>
                </a:extLst>
              </p:cNvPr>
              <p:cNvGraphicFramePr>
                <a:graphicFrameLocks noChangeAspect="1"/>
              </p:cNvGraphicFramePr>
              <p:nvPr>
                <p:extLst>
                  <p:ext uri="{D42A27DB-BD31-4B8C-83A1-F6EECF244321}">
                    <p14:modId xmlns:p14="http://schemas.microsoft.com/office/powerpoint/2010/main" val="2256132255"/>
                  </p:ext>
                </p:extLst>
              </p:nvPr>
            </p:nvGraphicFramePr>
            <p:xfrm>
              <a:off x="6352608" y="851773"/>
              <a:ext cx="2785483" cy="2481267"/>
            </p:xfrm>
            <a:graphic>
              <a:graphicData uri="http://schemas.microsoft.com/office/drawing/2017/model3d">
                <am3d:model3d r:embed="rId3">
                  <am3d:spPr>
                    <a:xfrm>
                      <a:off x="0" y="0"/>
                      <a:ext cx="2785483" cy="2481267"/>
                    </a:xfrm>
                    <a:prstGeom prst="rect">
                      <a:avLst/>
                    </a:prstGeom>
                  </am3d:spPr>
                  <am3d:camera>
                    <am3d:pos x="0" y="0" z="68987874"/>
                    <am3d:up dx="0" dy="36000000" dz="0"/>
                    <am3d:lookAt x="0" y="0" z="0"/>
                    <am3d:perspective fov="2700000"/>
                  </am3d:camera>
                  <am3d:trans>
                    <am3d:meterPerModelUnit n="2854203" d="1000000"/>
                    <am3d:preTrans dx="3166885" dy="-16483322" dz="766020"/>
                    <am3d:scale>
                      <am3d:sx n="1000000" d="1000000"/>
                      <am3d:sy n="1000000" d="1000000"/>
                      <am3d:sz n="1000000" d="1000000"/>
                    </am3d:scale>
                    <am3d:rot/>
                    <am3d:postTrans dx="0" dy="0" dz="0"/>
                  </am3d:trans>
                  <am3d:raster rName="Office3DRenderer" rVer="16.0.8326">
                    <am3d:blip r:embed="rId4"/>
                  </am3d:raster>
                  <am3d:objViewport viewportSz="40023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nking Taco">
                <a:extLst>
                  <a:ext uri="{FF2B5EF4-FFF2-40B4-BE49-F238E27FC236}">
                    <a16:creationId xmlns:a16="http://schemas.microsoft.com/office/drawing/2014/main" id="{91DE995C-A705-4AD5-B42F-0E7823BD4D53}"/>
                  </a:ext>
                </a:extLst>
              </p:cNvPr>
              <p:cNvPicPr>
                <a:picLocks noGrp="1" noRot="1" noChangeAspect="1" noMove="1" noResize="1" noEditPoints="1" noAdjustHandles="1" noChangeArrowheads="1" noChangeShapeType="1" noCrop="1"/>
              </p:cNvPicPr>
              <p:nvPr/>
            </p:nvPicPr>
            <p:blipFill>
              <a:blip r:embed="rId4"/>
              <a:stretch>
                <a:fillRect/>
              </a:stretch>
            </p:blipFill>
            <p:spPr>
              <a:xfrm>
                <a:off x="6352608" y="851773"/>
                <a:ext cx="2785483" cy="2481267"/>
              </a:xfrm>
              <a:prstGeom prst="rect">
                <a:avLst/>
              </a:prstGeom>
            </p:spPr>
          </p:pic>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275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75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75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75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75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C4E87D-076E-E448-8975-8B22D356BE2D}"/>
              </a:ext>
            </a:extLst>
          </p:cNvPr>
          <p:cNvSpPr txBox="1"/>
          <p:nvPr/>
        </p:nvSpPr>
        <p:spPr>
          <a:xfrm>
            <a:off x="65314" y="86180"/>
            <a:ext cx="4332515" cy="507831"/>
          </a:xfrm>
          <a:prstGeom prst="rect">
            <a:avLst/>
          </a:prstGeom>
          <a:noFill/>
        </p:spPr>
        <p:txBody>
          <a:bodyPr wrap="square" rtlCol="0">
            <a:spAutoFit/>
          </a:bodyPr>
          <a:lstStyle/>
          <a:p>
            <a:pPr algn="l"/>
            <a:r>
              <a:rPr lang="en-US" sz="2700">
                <a:solidFill>
                  <a:srgbClr val="002060"/>
                </a:solidFill>
                <a:latin typeface="Franklin Gothic Demi" panose="020B0603020102020204" pitchFamily="34" charset="0"/>
              </a:rPr>
              <a:t>2. </a:t>
            </a:r>
            <a:r>
              <a:rPr lang="en-US" sz="2700" u="sng">
                <a:solidFill>
                  <a:srgbClr val="002060"/>
                </a:solidFill>
                <a:latin typeface="Franklin Gothic Demi" panose="020B0603020102020204" pitchFamily="34" charset="0"/>
              </a:rPr>
              <a:t>MALARIA</a:t>
            </a:r>
            <a:endParaRPr lang="en-US" sz="2700">
              <a:solidFill>
                <a:srgbClr val="002060"/>
              </a:solidFill>
              <a:latin typeface="Franklin Gothic Demi" panose="020B0603020102020204" pitchFamily="34" charset="0"/>
            </a:endParaRPr>
          </a:p>
        </p:txBody>
      </p:sp>
      <p:sp>
        <p:nvSpPr>
          <p:cNvPr id="7" name="TextBox 6">
            <a:extLst>
              <a:ext uri="{FF2B5EF4-FFF2-40B4-BE49-F238E27FC236}">
                <a16:creationId xmlns:a16="http://schemas.microsoft.com/office/drawing/2014/main" id="{F0CDEF21-9B00-BF49-9F04-30768996990F}"/>
              </a:ext>
            </a:extLst>
          </p:cNvPr>
          <p:cNvSpPr txBox="1"/>
          <p:nvPr/>
        </p:nvSpPr>
        <p:spPr>
          <a:xfrm>
            <a:off x="42181" y="615600"/>
            <a:ext cx="6337301" cy="323165"/>
          </a:xfrm>
          <a:prstGeom prst="rect">
            <a:avLst/>
          </a:prstGeom>
          <a:noFill/>
        </p:spPr>
        <p:txBody>
          <a:bodyPr wrap="square" rtlCol="0">
            <a:spAutoFit/>
          </a:bodyPr>
          <a:lstStyle/>
          <a:p>
            <a:pPr algn="l"/>
            <a:r>
              <a:rPr lang="en-US" sz="1500" b="1" dirty="0">
                <a:latin typeface="Arial Rounded MT Bold" panose="020F0704030504030204" pitchFamily="34" charset="0"/>
                <a:cs typeface="Biome" panose="020B0503030204020804" pitchFamily="34" charset="0"/>
              </a:rPr>
              <a:t>• </a:t>
            </a:r>
            <a:r>
              <a:rPr lang="en-US" sz="1500" dirty="0">
                <a:latin typeface="Times New Roman" panose="02020603050405020304" pitchFamily="18" charset="0"/>
                <a:cs typeface="Times New Roman" panose="02020603050405020304" pitchFamily="18" charset="0"/>
              </a:rPr>
              <a:t>Caused by a protozoan parasite, Plasmodium.</a:t>
            </a:r>
          </a:p>
        </p:txBody>
      </p:sp>
      <p:sp>
        <p:nvSpPr>
          <p:cNvPr id="8" name="TextBox 7">
            <a:extLst>
              <a:ext uri="{FF2B5EF4-FFF2-40B4-BE49-F238E27FC236}">
                <a16:creationId xmlns:a16="http://schemas.microsoft.com/office/drawing/2014/main" id="{BBE42B88-0454-2545-94E6-D61999579652}"/>
              </a:ext>
            </a:extLst>
          </p:cNvPr>
          <p:cNvSpPr txBox="1"/>
          <p:nvPr/>
        </p:nvSpPr>
        <p:spPr>
          <a:xfrm>
            <a:off x="42183" y="997202"/>
            <a:ext cx="5573032" cy="553998"/>
          </a:xfrm>
          <a:prstGeom prst="rect">
            <a:avLst/>
          </a:prstGeom>
          <a:noFill/>
        </p:spPr>
        <p:txBody>
          <a:bodyPr wrap="square" rtlCol="0">
            <a:spAutoFit/>
          </a:bodyPr>
          <a:lstStyle/>
          <a:p>
            <a:pPr algn="l"/>
            <a:r>
              <a:rPr lang="en-US" sz="1500" dirty="0">
                <a:latin typeface="Arial Rounded MT Bold" panose="020F0704030504030204" pitchFamily="34" charset="0"/>
              </a:rPr>
              <a:t>• </a:t>
            </a:r>
            <a:r>
              <a:rPr lang="en-US" sz="1500" dirty="0">
                <a:latin typeface="Times New Roman" panose="02020603050405020304" pitchFamily="18" charset="0"/>
                <a:cs typeface="Times New Roman" panose="02020603050405020304" pitchFamily="18" charset="0"/>
              </a:rPr>
              <a:t>Four species of plasmodium causes human malaria-P.vivex, P.falsipurum, P.malaria, P.ovale.</a:t>
            </a:r>
          </a:p>
        </p:txBody>
      </p:sp>
      <p:sp>
        <p:nvSpPr>
          <p:cNvPr id="9" name="TextBox 8">
            <a:extLst>
              <a:ext uri="{FF2B5EF4-FFF2-40B4-BE49-F238E27FC236}">
                <a16:creationId xmlns:a16="http://schemas.microsoft.com/office/drawing/2014/main" id="{06C242F8-3A28-8A44-91F9-8EBDA4CD7FCF}"/>
              </a:ext>
            </a:extLst>
          </p:cNvPr>
          <p:cNvSpPr txBox="1"/>
          <p:nvPr/>
        </p:nvSpPr>
        <p:spPr>
          <a:xfrm>
            <a:off x="0" y="1580251"/>
            <a:ext cx="5479143" cy="553998"/>
          </a:xfrm>
          <a:prstGeom prst="rect">
            <a:avLst/>
          </a:prstGeom>
          <a:noFill/>
        </p:spPr>
        <p:txBody>
          <a:bodyPr wrap="square" rtlCol="0">
            <a:spAutoFit/>
          </a:bodyPr>
          <a:lstStyle/>
          <a:p>
            <a:pPr algn="l"/>
            <a:r>
              <a:rPr lang="en-US" sz="1500" dirty="0">
                <a:latin typeface="Arial Rounded MT Bold" panose="020F0704030504030204" pitchFamily="34" charset="0"/>
              </a:rPr>
              <a:t>• </a:t>
            </a:r>
            <a:r>
              <a:rPr lang="en-US" sz="1500" dirty="0">
                <a:latin typeface="Times New Roman" panose="02020603050405020304" pitchFamily="18" charset="0"/>
                <a:cs typeface="Times New Roman" panose="02020603050405020304" pitchFamily="18" charset="0"/>
              </a:rPr>
              <a:t>Transmission- through a bite of female anopheles mosquito. In man , the Parasite attack the liver cell &amp; RBCs.</a:t>
            </a:r>
          </a:p>
        </p:txBody>
      </p:sp>
      <p:sp>
        <p:nvSpPr>
          <p:cNvPr id="11" name="TextBox 10">
            <a:extLst>
              <a:ext uri="{FF2B5EF4-FFF2-40B4-BE49-F238E27FC236}">
                <a16:creationId xmlns:a16="http://schemas.microsoft.com/office/drawing/2014/main" id="{3C841D4A-DF4A-A145-9D0F-9D66DE5BF2AA}"/>
              </a:ext>
            </a:extLst>
          </p:cNvPr>
          <p:cNvSpPr txBox="1"/>
          <p:nvPr/>
        </p:nvSpPr>
        <p:spPr>
          <a:xfrm>
            <a:off x="3858986" y="1885950"/>
            <a:ext cx="1371600" cy="253916"/>
          </a:xfrm>
          <a:prstGeom prst="rect">
            <a:avLst/>
          </a:prstGeom>
          <a:noFill/>
        </p:spPr>
        <p:txBody>
          <a:bodyPr wrap="square" rtlCol="0">
            <a:spAutoFit/>
          </a:bodyPr>
          <a:lstStyle/>
          <a:p>
            <a:pPr algn="l"/>
            <a:endParaRPr lang="en-US" sz="1050"/>
          </a:p>
        </p:txBody>
      </p:sp>
      <p:sp>
        <p:nvSpPr>
          <p:cNvPr id="12" name="TextBox 11">
            <a:extLst>
              <a:ext uri="{FF2B5EF4-FFF2-40B4-BE49-F238E27FC236}">
                <a16:creationId xmlns:a16="http://schemas.microsoft.com/office/drawing/2014/main" id="{0E75DFFD-9932-2F4F-921E-366EE43681AF}"/>
              </a:ext>
            </a:extLst>
          </p:cNvPr>
          <p:cNvSpPr txBox="1"/>
          <p:nvPr/>
        </p:nvSpPr>
        <p:spPr>
          <a:xfrm>
            <a:off x="3858986" y="1885950"/>
            <a:ext cx="1371600" cy="253916"/>
          </a:xfrm>
          <a:prstGeom prst="rect">
            <a:avLst/>
          </a:prstGeom>
          <a:noFill/>
        </p:spPr>
        <p:txBody>
          <a:bodyPr wrap="square" rtlCol="0">
            <a:spAutoFit/>
          </a:bodyPr>
          <a:lstStyle/>
          <a:p>
            <a:pPr algn="l"/>
            <a:endParaRPr lang="en-US" sz="1050"/>
          </a:p>
        </p:txBody>
      </p:sp>
      <p:sp>
        <p:nvSpPr>
          <p:cNvPr id="13" name="TextBox 12">
            <a:extLst>
              <a:ext uri="{FF2B5EF4-FFF2-40B4-BE49-F238E27FC236}">
                <a16:creationId xmlns:a16="http://schemas.microsoft.com/office/drawing/2014/main" id="{567572CA-9D56-C743-94C4-C67B0D4AD497}"/>
              </a:ext>
            </a:extLst>
          </p:cNvPr>
          <p:cNvSpPr txBox="1"/>
          <p:nvPr/>
        </p:nvSpPr>
        <p:spPr>
          <a:xfrm>
            <a:off x="0" y="2133430"/>
            <a:ext cx="5615214" cy="784830"/>
          </a:xfrm>
          <a:prstGeom prst="rect">
            <a:avLst/>
          </a:prstGeom>
          <a:noFill/>
        </p:spPr>
        <p:txBody>
          <a:bodyPr wrap="square" rtlCol="0">
            <a:spAutoFit/>
          </a:bodyPr>
          <a:lstStyle/>
          <a:p>
            <a:pPr algn="l"/>
            <a:r>
              <a:rPr lang="en-US" sz="1500" dirty="0">
                <a:latin typeface="Arial Rounded MT Bold" panose="020F0704030504030204" pitchFamily="34" charset="0"/>
              </a:rPr>
              <a:t>• </a:t>
            </a:r>
            <a:r>
              <a:rPr lang="en-US" sz="1500" dirty="0">
                <a:latin typeface="Times New Roman" panose="02020603050405020304" pitchFamily="18" charset="0"/>
                <a:cs typeface="Times New Roman" panose="02020603050405020304" pitchFamily="18" charset="0"/>
              </a:rPr>
              <a:t>common in tropical and subtropical countries. Each year nearly 290 million people are infected with malaria, and more than 400,000 people die of the disease</a:t>
            </a:r>
            <a:r>
              <a:rPr lang="en-US" sz="1500" dirty="0">
                <a:latin typeface="Arial Rounded MT Bold" panose="020F0704030504030204" pitchFamily="34" charset="0"/>
              </a:rPr>
              <a:t>.</a:t>
            </a:r>
          </a:p>
        </p:txBody>
      </p:sp>
      <p:sp>
        <p:nvSpPr>
          <p:cNvPr id="14" name="TextBox 13">
            <a:extLst>
              <a:ext uri="{FF2B5EF4-FFF2-40B4-BE49-F238E27FC236}">
                <a16:creationId xmlns:a16="http://schemas.microsoft.com/office/drawing/2014/main" id="{8706D237-AE57-984E-BBE9-B9809D3F32DC}"/>
              </a:ext>
            </a:extLst>
          </p:cNvPr>
          <p:cNvSpPr txBox="1"/>
          <p:nvPr/>
        </p:nvSpPr>
        <p:spPr>
          <a:xfrm>
            <a:off x="0" y="2977160"/>
            <a:ext cx="4293196" cy="553998"/>
          </a:xfrm>
          <a:prstGeom prst="rect">
            <a:avLst/>
          </a:prstGeom>
          <a:noFill/>
        </p:spPr>
        <p:txBody>
          <a:bodyPr wrap="square" rtlCol="0">
            <a:spAutoFit/>
          </a:bodyPr>
          <a:lstStyle/>
          <a:p>
            <a:pPr algn="l"/>
            <a:r>
              <a:rPr lang="en-US" sz="1500" dirty="0">
                <a:latin typeface="Times New Roman" panose="02020603050405020304" pitchFamily="18" charset="0"/>
                <a:cs typeface="Times New Roman" panose="02020603050405020304" pitchFamily="18" charset="0"/>
              </a:rPr>
              <a:t>• Treatment by various drugs- chloroquine, doxycycline, quinine , mefloquine</a:t>
            </a:r>
            <a:r>
              <a:rPr lang="en-US" sz="1500" dirty="0">
                <a:latin typeface="Arial Rounded MT Bold" panose="020F0704030504030204" pitchFamily="34" charset="0"/>
              </a:rPr>
              <a:t>.</a:t>
            </a:r>
          </a:p>
        </p:txBody>
      </p:sp>
      <p:pic>
        <p:nvPicPr>
          <p:cNvPr id="16" name="Picture 16">
            <a:extLst>
              <a:ext uri="{FF2B5EF4-FFF2-40B4-BE49-F238E27FC236}">
                <a16:creationId xmlns:a16="http://schemas.microsoft.com/office/drawing/2014/main" id="{39B155EB-7982-D94A-BF4B-1B11D80C9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9983" y="187214"/>
            <a:ext cx="3339249" cy="2504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8">
            <a:extLst>
              <a:ext uri="{FF2B5EF4-FFF2-40B4-BE49-F238E27FC236}">
                <a16:creationId xmlns:a16="http://schemas.microsoft.com/office/drawing/2014/main" id="{A54C8A1A-8685-3246-BDA8-D69EE2800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196" y="2832313"/>
            <a:ext cx="2371895" cy="2107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6375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DF26-4A9B-4D3E-99F1-AE51BDE69577}"/>
              </a:ext>
            </a:extLst>
          </p:cNvPr>
          <p:cNvSpPr>
            <a:spLocks noGrp="1"/>
          </p:cNvSpPr>
          <p:nvPr>
            <p:ph type="title"/>
          </p:nvPr>
        </p:nvSpPr>
        <p:spPr/>
        <p:txBody>
          <a:bodyPr/>
          <a:lstStyle/>
          <a:p>
            <a:r>
              <a:rPr lang="en-IN" dirty="0"/>
              <a:t>dengue</a:t>
            </a:r>
          </a:p>
        </p:txBody>
      </p:sp>
      <p:sp>
        <p:nvSpPr>
          <p:cNvPr id="3" name="Text Placeholder 2">
            <a:extLst>
              <a:ext uri="{FF2B5EF4-FFF2-40B4-BE49-F238E27FC236}">
                <a16:creationId xmlns:a16="http://schemas.microsoft.com/office/drawing/2014/main" id="{80372769-79CD-413A-9233-1841D659D0E6}"/>
              </a:ext>
            </a:extLst>
          </p:cNvPr>
          <p:cNvSpPr>
            <a:spLocks noGrp="1"/>
          </p:cNvSpPr>
          <p:nvPr>
            <p:ph type="body" idx="1"/>
          </p:nvPr>
        </p:nvSpPr>
        <p:spPr>
          <a:xfrm>
            <a:off x="855202" y="1099950"/>
            <a:ext cx="2315700" cy="3045900"/>
          </a:xfrm>
        </p:spPr>
        <p:txBody>
          <a:bodyPr/>
          <a:lstStyle/>
          <a:p>
            <a:r>
              <a:rPr lang="en-US" sz="1400" dirty="0">
                <a:latin typeface="Bahnschrift Light" panose="020B0502040204020203" pitchFamily="34" charset="0"/>
                <a:cs typeface="Times New Roman" panose="02020603050405020304" pitchFamily="18" charset="0"/>
              </a:rPr>
              <a:t>Mosquito-borne viral disease caused by Dengue virus</a:t>
            </a:r>
          </a:p>
          <a:p>
            <a:r>
              <a:rPr lang="en-US" sz="1400" dirty="0">
                <a:latin typeface="Bahnschrift Light" panose="020B0502040204020203" pitchFamily="34" charset="0"/>
              </a:rPr>
              <a:t>Transmitted by Aedes aegypti mosquitos which carry the dengue virus, which has four varied serotypes to infect human beings</a:t>
            </a:r>
          </a:p>
          <a:p>
            <a:r>
              <a:rPr lang="en-US" sz="1400" dirty="0">
                <a:latin typeface="Bahnschrift Light" panose="020B0502040204020203" pitchFamily="34" charset="0"/>
              </a:rPr>
              <a:t>more common in subtropical &amp; tropical regions</a:t>
            </a:r>
            <a:endParaRPr lang="en-IN" sz="1400" dirty="0">
              <a:latin typeface="Bahnschrift Light" panose="020B0502040204020203" pitchFamily="34" charset="0"/>
            </a:endParaRPr>
          </a:p>
        </p:txBody>
      </p:sp>
      <p:sp>
        <p:nvSpPr>
          <p:cNvPr id="4" name="Text Placeholder 3">
            <a:extLst>
              <a:ext uri="{FF2B5EF4-FFF2-40B4-BE49-F238E27FC236}">
                <a16:creationId xmlns:a16="http://schemas.microsoft.com/office/drawing/2014/main" id="{FE762352-49F0-475C-AA32-6A9536336F23}"/>
              </a:ext>
            </a:extLst>
          </p:cNvPr>
          <p:cNvSpPr>
            <a:spLocks noGrp="1"/>
          </p:cNvSpPr>
          <p:nvPr>
            <p:ph type="body" idx="2"/>
          </p:nvPr>
        </p:nvSpPr>
        <p:spPr>
          <a:xfrm>
            <a:off x="3414200" y="1201550"/>
            <a:ext cx="2315700" cy="3045900"/>
          </a:xfrm>
        </p:spPr>
        <p:txBody>
          <a:bodyPr/>
          <a:lstStyle/>
          <a:p>
            <a:r>
              <a:rPr lang="en-US" sz="1400" dirty="0">
                <a:latin typeface="Bahnschrift Light" panose="020B0502040204020203" pitchFamily="34" charset="0"/>
              </a:rPr>
              <a:t> Diagnosis:- isolation of virus by culture, blood tests , and physical examination</a:t>
            </a:r>
          </a:p>
          <a:p>
            <a:r>
              <a:rPr lang="en-US" sz="1400" dirty="0">
                <a:latin typeface="Bahnschrift Light" panose="020B0502040204020203" pitchFamily="34" charset="0"/>
              </a:rPr>
              <a:t>Prevention:- wear protective clothing  use mosquito net, repellants, keep doors &amp; windows closed, keep your surrounding clean</a:t>
            </a:r>
            <a:endParaRPr lang="en-IN" sz="1400" dirty="0">
              <a:latin typeface="Bahnschrift Light" panose="020B0502040204020203" pitchFamily="34" charset="0"/>
            </a:endParaRPr>
          </a:p>
        </p:txBody>
      </p:sp>
      <p:sp>
        <p:nvSpPr>
          <p:cNvPr id="6" name="Slide Number Placeholder 5">
            <a:extLst>
              <a:ext uri="{FF2B5EF4-FFF2-40B4-BE49-F238E27FC236}">
                <a16:creationId xmlns:a16="http://schemas.microsoft.com/office/drawing/2014/main" id="{211B32FC-4AB9-4D68-86EF-299C189EC07D}"/>
              </a:ext>
            </a:extLst>
          </p:cNvPr>
          <p:cNvSpPr>
            <a:spLocks noGrp="1"/>
          </p:cNvSpPr>
          <p:nvPr>
            <p:ph type="sldNum" idx="12"/>
          </p:nvPr>
        </p:nvSpPr>
        <p:spPr>
          <a:xfrm>
            <a:off x="4297650" y="4480488"/>
            <a:ext cx="548700" cy="677400"/>
          </a:xfrm>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7" name="Picture 17">
            <a:extLst>
              <a:ext uri="{FF2B5EF4-FFF2-40B4-BE49-F238E27FC236}">
                <a16:creationId xmlns:a16="http://schemas.microsoft.com/office/drawing/2014/main" id="{9BB70425-8B44-4E3E-BED5-5E84A90918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10515" y="2465615"/>
            <a:ext cx="2982686" cy="26778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19">
            <a:extLst>
              <a:ext uri="{FF2B5EF4-FFF2-40B4-BE49-F238E27FC236}">
                <a16:creationId xmlns:a16="http://schemas.microsoft.com/office/drawing/2014/main" id="{BB8AFD47-6022-49A8-BCDB-4BDDBDF4FC2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29901" y="54650"/>
            <a:ext cx="3363300" cy="2293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1920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F4EE0A-2EB7-DA49-82ED-2AC48BAEFA50}"/>
              </a:ext>
            </a:extLst>
          </p:cNvPr>
          <p:cNvSpPr txBox="1"/>
          <p:nvPr/>
        </p:nvSpPr>
        <p:spPr>
          <a:xfrm>
            <a:off x="0" y="0"/>
            <a:ext cx="7456715" cy="553998"/>
          </a:xfrm>
          <a:prstGeom prst="rect">
            <a:avLst/>
          </a:prstGeom>
          <a:noFill/>
        </p:spPr>
        <p:txBody>
          <a:bodyPr wrap="square" rtlCol="0">
            <a:spAutoFit/>
          </a:bodyPr>
          <a:lstStyle/>
          <a:p>
            <a:pPr algn="l"/>
            <a:r>
              <a:rPr lang="en-US" sz="3000" b="1" u="sng" dirty="0">
                <a:solidFill>
                  <a:srgbClr val="002060"/>
                </a:solidFill>
                <a:latin typeface="Times New Roman" panose="02020603050405020304" pitchFamily="18" charset="0"/>
                <a:cs typeface="Times New Roman" panose="02020603050405020304" pitchFamily="18" charset="0"/>
              </a:rPr>
              <a:t> SOME OTHER PARASITIC DISEASES</a:t>
            </a:r>
          </a:p>
        </p:txBody>
      </p:sp>
      <p:graphicFrame>
        <p:nvGraphicFramePr>
          <p:cNvPr id="9" name="Table 9">
            <a:extLst>
              <a:ext uri="{FF2B5EF4-FFF2-40B4-BE49-F238E27FC236}">
                <a16:creationId xmlns:a16="http://schemas.microsoft.com/office/drawing/2014/main" id="{A78B2343-0603-9E4B-A1F4-88483FC02D75}"/>
              </a:ext>
            </a:extLst>
          </p:cNvPr>
          <p:cNvGraphicFramePr>
            <a:graphicFrameLocks noGrp="1"/>
          </p:cNvGraphicFramePr>
          <p:nvPr/>
        </p:nvGraphicFramePr>
        <p:xfrm>
          <a:off x="154215" y="664883"/>
          <a:ext cx="8753928" cy="4275803"/>
        </p:xfrm>
        <a:graphic>
          <a:graphicData uri="http://schemas.openxmlformats.org/drawingml/2006/table">
            <a:tbl>
              <a:tblPr firstRow="1" bandRow="1">
                <a:tableStyleId>{125E5076-3810-47DD-B79F-674D7AD40C01}</a:tableStyleId>
              </a:tblPr>
              <a:tblGrid>
                <a:gridCol w="2917976">
                  <a:extLst>
                    <a:ext uri="{9D8B030D-6E8A-4147-A177-3AD203B41FA5}">
                      <a16:colId xmlns:a16="http://schemas.microsoft.com/office/drawing/2014/main" val="3523542798"/>
                    </a:ext>
                  </a:extLst>
                </a:gridCol>
                <a:gridCol w="2917976">
                  <a:extLst>
                    <a:ext uri="{9D8B030D-6E8A-4147-A177-3AD203B41FA5}">
                      <a16:colId xmlns:a16="http://schemas.microsoft.com/office/drawing/2014/main" val="3815457522"/>
                    </a:ext>
                  </a:extLst>
                </a:gridCol>
                <a:gridCol w="2917976">
                  <a:extLst>
                    <a:ext uri="{9D8B030D-6E8A-4147-A177-3AD203B41FA5}">
                      <a16:colId xmlns:a16="http://schemas.microsoft.com/office/drawing/2014/main" val="734484835"/>
                    </a:ext>
                  </a:extLst>
                </a:gridCol>
              </a:tblGrid>
              <a:tr h="297180">
                <a:tc>
                  <a:txBody>
                    <a:bodyPr/>
                    <a:lstStyle/>
                    <a:p>
                      <a:r>
                        <a:rPr lang="en-US" sz="1500" b="0" u="sng">
                          <a:latin typeface="Comic Sans MS" panose="030F0702030302020204" pitchFamily="66" charset="0"/>
                        </a:rPr>
                        <a:t>DISEASE</a:t>
                      </a:r>
                    </a:p>
                  </a:txBody>
                  <a:tcPr marL="68580" marR="68580" marT="34290" marB="34290"/>
                </a:tc>
                <a:tc>
                  <a:txBody>
                    <a:bodyPr/>
                    <a:lstStyle/>
                    <a:p>
                      <a:r>
                        <a:rPr lang="en-US" sz="1500" b="0">
                          <a:latin typeface="Comic Sans MS" panose="030F0702030302020204" pitchFamily="66" charset="0"/>
                        </a:rPr>
                        <a:t>CAUSING </a:t>
                      </a:r>
                      <a:r>
                        <a:rPr lang="en-US" sz="1500" b="0" u="sng">
                          <a:latin typeface="Comic Sans MS" panose="030F0702030302020204" pitchFamily="66" charset="0"/>
                        </a:rPr>
                        <a:t>ORGANISM</a:t>
                      </a:r>
                    </a:p>
                  </a:txBody>
                  <a:tcPr marL="68580" marR="68580" marT="34290" marB="34290"/>
                </a:tc>
                <a:tc>
                  <a:txBody>
                    <a:bodyPr/>
                    <a:lstStyle/>
                    <a:p>
                      <a:r>
                        <a:rPr lang="en-US" sz="1500" b="0" u="sng">
                          <a:latin typeface="Comic Sans MS" panose="030F0702030302020204" pitchFamily="66" charset="0"/>
                        </a:rPr>
                        <a:t>SYMPTOMS</a:t>
                      </a:r>
                    </a:p>
                  </a:txBody>
                  <a:tcPr marL="68580" marR="68580" marT="34290" marB="34290"/>
                </a:tc>
                <a:extLst>
                  <a:ext uri="{0D108BD9-81ED-4DB2-BD59-A6C34878D82A}">
                    <a16:rowId xmlns:a16="http://schemas.microsoft.com/office/drawing/2014/main" val="68196536"/>
                  </a:ext>
                </a:extLst>
              </a:tr>
              <a:tr h="297180">
                <a:tc>
                  <a:txBody>
                    <a:bodyPr/>
                    <a:lstStyle/>
                    <a:p>
                      <a:r>
                        <a:rPr lang="en-US" sz="1500">
                          <a:latin typeface="Comic Sans MS" panose="030F0702030302020204" pitchFamily="66" charset="0"/>
                        </a:rPr>
                        <a:t>Amoebiasis</a:t>
                      </a:r>
                    </a:p>
                  </a:txBody>
                  <a:tcPr marL="68580" marR="68580" marT="34290" marB="34290"/>
                </a:tc>
                <a:tc>
                  <a:txBody>
                    <a:bodyPr/>
                    <a:lstStyle/>
                    <a:p>
                      <a:r>
                        <a:rPr lang="en-US" sz="1500">
                          <a:latin typeface="Comic Sans MS" panose="030F0702030302020204" pitchFamily="66" charset="0"/>
                        </a:rPr>
                        <a:t>Entamoeba histolytica</a:t>
                      </a:r>
                    </a:p>
                  </a:txBody>
                  <a:tcPr marL="68580" marR="68580" marT="34290" marB="34290"/>
                </a:tc>
                <a:tc>
                  <a:txBody>
                    <a:bodyPr/>
                    <a:lstStyle/>
                    <a:p>
                      <a:r>
                        <a:rPr lang="en-US" sz="1500">
                          <a:latin typeface="Comic Sans MS" panose="030F0702030302020204" pitchFamily="66" charset="0"/>
                        </a:rPr>
                        <a:t>Diarrhoea, stomach pain.</a:t>
                      </a:r>
                    </a:p>
                  </a:txBody>
                  <a:tcPr marL="68580" marR="68580" marT="34290" marB="34290"/>
                </a:tc>
                <a:extLst>
                  <a:ext uri="{0D108BD9-81ED-4DB2-BD59-A6C34878D82A}">
                    <a16:rowId xmlns:a16="http://schemas.microsoft.com/office/drawing/2014/main" val="621090984"/>
                  </a:ext>
                </a:extLst>
              </a:tr>
              <a:tr h="525780">
                <a:tc>
                  <a:txBody>
                    <a:bodyPr/>
                    <a:lstStyle/>
                    <a:p>
                      <a:r>
                        <a:rPr lang="en-US" sz="1500">
                          <a:latin typeface="Comic Sans MS" panose="030F0702030302020204" pitchFamily="66" charset="0"/>
                        </a:rPr>
                        <a:t>Leishmaniasis</a:t>
                      </a:r>
                    </a:p>
                  </a:txBody>
                  <a:tcPr marL="68580" marR="68580" marT="34290" marB="34290"/>
                </a:tc>
                <a:tc>
                  <a:txBody>
                    <a:bodyPr/>
                    <a:lstStyle/>
                    <a:p>
                      <a:r>
                        <a:rPr lang="en-US" sz="1500">
                          <a:latin typeface="Comic Sans MS" panose="030F0702030302020204" pitchFamily="66" charset="0"/>
                        </a:rPr>
                        <a:t>Leishmania donovani</a:t>
                      </a:r>
                    </a:p>
                  </a:txBody>
                  <a:tcPr marL="68580" marR="68580" marT="34290" marB="34290"/>
                </a:tc>
                <a:tc>
                  <a:txBody>
                    <a:bodyPr/>
                    <a:lstStyle/>
                    <a:p>
                      <a:r>
                        <a:rPr lang="en-US" sz="1500">
                          <a:latin typeface="Comic Sans MS" panose="030F0702030302020204" pitchFamily="66" charset="0"/>
                        </a:rPr>
                        <a:t>Weakness,fever, enlarged liver, spleen.</a:t>
                      </a:r>
                    </a:p>
                  </a:txBody>
                  <a:tcPr marL="68580" marR="68580" marT="34290" marB="34290"/>
                </a:tc>
                <a:extLst>
                  <a:ext uri="{0D108BD9-81ED-4DB2-BD59-A6C34878D82A}">
                    <a16:rowId xmlns:a16="http://schemas.microsoft.com/office/drawing/2014/main" val="1181607938"/>
                  </a:ext>
                </a:extLst>
              </a:tr>
              <a:tr h="525780">
                <a:tc>
                  <a:txBody>
                    <a:bodyPr/>
                    <a:lstStyle/>
                    <a:p>
                      <a:r>
                        <a:rPr lang="en-US" sz="1500">
                          <a:latin typeface="Comic Sans MS" panose="030F0702030302020204" pitchFamily="66" charset="0"/>
                        </a:rPr>
                        <a:t>Giardiasis</a:t>
                      </a:r>
                    </a:p>
                  </a:txBody>
                  <a:tcPr marL="68580" marR="68580" marT="34290" marB="34290"/>
                </a:tc>
                <a:tc>
                  <a:txBody>
                    <a:bodyPr/>
                    <a:lstStyle/>
                    <a:p>
                      <a:r>
                        <a:rPr lang="en-US" sz="1500">
                          <a:latin typeface="Comic Sans MS" panose="030F0702030302020204" pitchFamily="66" charset="0"/>
                        </a:rPr>
                        <a:t>Giardia lamblia</a:t>
                      </a:r>
                    </a:p>
                  </a:txBody>
                  <a:tcPr marL="68580" marR="68580" marT="34290" marB="34290"/>
                </a:tc>
                <a:tc>
                  <a:txBody>
                    <a:bodyPr/>
                    <a:lstStyle/>
                    <a:p>
                      <a:r>
                        <a:rPr lang="en-US" sz="1500">
                          <a:latin typeface="Comic Sans MS" panose="030F0702030302020204" pitchFamily="66" charset="0"/>
                        </a:rPr>
                        <a:t>Fatigue,nausea,loss of appetite.</a:t>
                      </a:r>
                    </a:p>
                  </a:txBody>
                  <a:tcPr marL="68580" marR="68580" marT="34290" marB="34290"/>
                </a:tc>
                <a:extLst>
                  <a:ext uri="{0D108BD9-81ED-4DB2-BD59-A6C34878D82A}">
                    <a16:rowId xmlns:a16="http://schemas.microsoft.com/office/drawing/2014/main" val="2660117057"/>
                  </a:ext>
                </a:extLst>
              </a:tr>
              <a:tr h="354642">
                <a:tc>
                  <a:txBody>
                    <a:bodyPr/>
                    <a:lstStyle/>
                    <a:p>
                      <a:r>
                        <a:rPr lang="en-US" sz="1500">
                          <a:latin typeface="Comic Sans MS" panose="030F0702030302020204" pitchFamily="66" charset="0"/>
                        </a:rPr>
                        <a:t>Toxoplasmosis</a:t>
                      </a:r>
                    </a:p>
                  </a:txBody>
                  <a:tcPr marL="68580" marR="68580" marT="34290" marB="34290"/>
                </a:tc>
                <a:tc>
                  <a:txBody>
                    <a:bodyPr/>
                    <a:lstStyle/>
                    <a:p>
                      <a:r>
                        <a:rPr lang="en-US" sz="1500">
                          <a:latin typeface="Comic Sans MS" panose="030F0702030302020204" pitchFamily="66" charset="0"/>
                        </a:rPr>
                        <a:t>Toxoplasma gondii</a:t>
                      </a:r>
                    </a:p>
                  </a:txBody>
                  <a:tcPr marL="68580" marR="68580" marT="34290" marB="34290"/>
                </a:tc>
                <a:tc>
                  <a:txBody>
                    <a:bodyPr/>
                    <a:lstStyle/>
                    <a:p>
                      <a:r>
                        <a:rPr lang="en-US" sz="1500">
                          <a:latin typeface="Comic Sans MS" panose="030F0702030302020204" pitchFamily="66" charset="0"/>
                        </a:rPr>
                        <a:t>Muscle pain,fever, headache.</a:t>
                      </a:r>
                    </a:p>
                  </a:txBody>
                  <a:tcPr marL="68580" marR="68580" marT="34290" marB="34290"/>
                </a:tc>
                <a:extLst>
                  <a:ext uri="{0D108BD9-81ED-4DB2-BD59-A6C34878D82A}">
                    <a16:rowId xmlns:a16="http://schemas.microsoft.com/office/drawing/2014/main" val="1676711777"/>
                  </a:ext>
                </a:extLst>
              </a:tr>
              <a:tr h="525780">
                <a:tc>
                  <a:txBody>
                    <a:bodyPr/>
                    <a:lstStyle/>
                    <a:p>
                      <a:r>
                        <a:rPr lang="en-US" sz="1500">
                          <a:latin typeface="Comic Sans MS" panose="030F0702030302020204" pitchFamily="66" charset="0"/>
                        </a:rPr>
                        <a:t>Trichomoniasis</a:t>
                      </a:r>
                    </a:p>
                  </a:txBody>
                  <a:tcPr marL="68580" marR="68580" marT="34290" marB="34290"/>
                </a:tc>
                <a:tc>
                  <a:txBody>
                    <a:bodyPr/>
                    <a:lstStyle/>
                    <a:p>
                      <a:r>
                        <a:rPr lang="en-US" sz="1500">
                          <a:latin typeface="Comic Sans MS" panose="030F0702030302020204" pitchFamily="66" charset="0"/>
                        </a:rPr>
                        <a:t>Trichomonas vaginalis</a:t>
                      </a:r>
                    </a:p>
                  </a:txBody>
                  <a:tcPr marL="68580" marR="68580" marT="34290" marB="34290"/>
                </a:tc>
                <a:tc>
                  <a:txBody>
                    <a:bodyPr/>
                    <a:lstStyle/>
                    <a:p>
                      <a:r>
                        <a:rPr lang="en-US" sz="1500">
                          <a:latin typeface="Comic Sans MS" panose="030F0702030302020204" pitchFamily="66" charset="0"/>
                        </a:rPr>
                        <a:t>General itching,foul-smelling vaginal discharge.</a:t>
                      </a:r>
                    </a:p>
                  </a:txBody>
                  <a:tcPr marL="68580" marR="68580" marT="34290" marB="34290"/>
                </a:tc>
                <a:extLst>
                  <a:ext uri="{0D108BD9-81ED-4DB2-BD59-A6C34878D82A}">
                    <a16:rowId xmlns:a16="http://schemas.microsoft.com/office/drawing/2014/main" val="3468992609"/>
                  </a:ext>
                </a:extLst>
              </a:tr>
              <a:tr h="354642">
                <a:tc>
                  <a:txBody>
                    <a:bodyPr/>
                    <a:lstStyle/>
                    <a:p>
                      <a:r>
                        <a:rPr lang="en-US" sz="1500">
                          <a:latin typeface="Comic Sans MS" panose="030F0702030302020204" pitchFamily="66" charset="0"/>
                        </a:rPr>
                        <a:t>Sleeping sickness</a:t>
                      </a:r>
                    </a:p>
                  </a:txBody>
                  <a:tcPr marL="68580" marR="68580" marT="34290" marB="34290"/>
                </a:tc>
                <a:tc>
                  <a:txBody>
                    <a:bodyPr/>
                    <a:lstStyle/>
                    <a:p>
                      <a:r>
                        <a:rPr lang="en-US" sz="1500">
                          <a:latin typeface="Comic Sans MS" panose="030F0702030302020204" pitchFamily="66" charset="0"/>
                        </a:rPr>
                        <a:t>Trypanosoma brucei</a:t>
                      </a:r>
                    </a:p>
                  </a:txBody>
                  <a:tcPr marL="68580" marR="68580" marT="34290" marB="34290"/>
                </a:tc>
                <a:tc>
                  <a:txBody>
                    <a:bodyPr/>
                    <a:lstStyle/>
                    <a:p>
                      <a:r>
                        <a:rPr lang="en-US" sz="1500">
                          <a:latin typeface="Comic Sans MS" panose="030F0702030302020204" pitchFamily="66" charset="0"/>
                        </a:rPr>
                        <a:t>Fever, headache, joint pain.</a:t>
                      </a:r>
                    </a:p>
                  </a:txBody>
                  <a:tcPr marL="68580" marR="68580" marT="34290" marB="34290"/>
                </a:tc>
                <a:extLst>
                  <a:ext uri="{0D108BD9-81ED-4DB2-BD59-A6C34878D82A}">
                    <a16:rowId xmlns:a16="http://schemas.microsoft.com/office/drawing/2014/main" val="704615698"/>
                  </a:ext>
                </a:extLst>
              </a:tr>
              <a:tr h="354642">
                <a:tc>
                  <a:txBody>
                    <a:bodyPr/>
                    <a:lstStyle/>
                    <a:p>
                      <a:r>
                        <a:rPr lang="en-US" sz="1500">
                          <a:latin typeface="Comic Sans MS" panose="030F0702030302020204" pitchFamily="66" charset="0"/>
                        </a:rPr>
                        <a:t>Chagas disease</a:t>
                      </a:r>
                    </a:p>
                  </a:txBody>
                  <a:tcPr marL="68580" marR="68580" marT="34290" marB="34290"/>
                </a:tc>
                <a:tc>
                  <a:txBody>
                    <a:bodyPr/>
                    <a:lstStyle/>
                    <a:p>
                      <a:r>
                        <a:rPr lang="en-US" sz="1500">
                          <a:latin typeface="Comic Sans MS" panose="030F0702030302020204" pitchFamily="66" charset="0"/>
                        </a:rPr>
                        <a:t>Trypanosoma cruzi</a:t>
                      </a:r>
                    </a:p>
                  </a:txBody>
                  <a:tcPr marL="68580" marR="68580" marT="34290" marB="34290"/>
                </a:tc>
                <a:tc>
                  <a:txBody>
                    <a:bodyPr/>
                    <a:lstStyle/>
                    <a:p>
                      <a:r>
                        <a:rPr lang="en-US" sz="1500">
                          <a:latin typeface="Comic Sans MS" panose="030F0702030302020204" pitchFamily="66" charset="0"/>
                        </a:rPr>
                        <a:t>Swelling,fever,skin rashes.</a:t>
                      </a:r>
                    </a:p>
                  </a:txBody>
                  <a:tcPr marL="68580" marR="68580" marT="34290" marB="34290"/>
                </a:tc>
                <a:extLst>
                  <a:ext uri="{0D108BD9-81ED-4DB2-BD59-A6C34878D82A}">
                    <a16:rowId xmlns:a16="http://schemas.microsoft.com/office/drawing/2014/main" val="2261970811"/>
                  </a:ext>
                </a:extLst>
              </a:tr>
              <a:tr h="685535">
                <a:tc>
                  <a:txBody>
                    <a:bodyPr/>
                    <a:lstStyle/>
                    <a:p>
                      <a:r>
                        <a:rPr lang="en-US" sz="1500">
                          <a:latin typeface="Comic Sans MS" panose="030F0702030302020204" pitchFamily="66" charset="0"/>
                        </a:rPr>
                        <a:t>Filariasis</a:t>
                      </a:r>
                    </a:p>
                  </a:txBody>
                  <a:tcPr marL="68580" marR="68580" marT="34290" marB="34290"/>
                </a:tc>
                <a:tc>
                  <a:txBody>
                    <a:bodyPr/>
                    <a:lstStyle/>
                    <a:p>
                      <a:r>
                        <a:rPr lang="en-US" sz="1500">
                          <a:latin typeface="Comic Sans MS" panose="030F0702030302020204" pitchFamily="66" charset="0"/>
                        </a:rPr>
                        <a:t>Wucheria bancrofti</a:t>
                      </a:r>
                    </a:p>
                  </a:txBody>
                  <a:tcPr marL="68580" marR="68580" marT="34290" marB="34290"/>
                </a:tc>
                <a:tc>
                  <a:txBody>
                    <a:bodyPr/>
                    <a:lstStyle/>
                    <a:p>
                      <a:r>
                        <a:rPr lang="en-US" sz="1500">
                          <a:latin typeface="Comic Sans MS" panose="030F0702030302020204" pitchFamily="66" charset="0"/>
                        </a:rPr>
                        <a:t>Damage to lymph system, swelling in legs,arms &amp; genitals.</a:t>
                      </a:r>
                    </a:p>
                  </a:txBody>
                  <a:tcPr marL="68580" marR="68580" marT="34290" marB="34290"/>
                </a:tc>
                <a:extLst>
                  <a:ext uri="{0D108BD9-81ED-4DB2-BD59-A6C34878D82A}">
                    <a16:rowId xmlns:a16="http://schemas.microsoft.com/office/drawing/2014/main" val="1201458133"/>
                  </a:ext>
                </a:extLst>
              </a:tr>
              <a:tr h="354642">
                <a:tc>
                  <a:txBody>
                    <a:bodyPr/>
                    <a:lstStyle/>
                    <a:p>
                      <a:r>
                        <a:rPr lang="en-US" sz="1500">
                          <a:latin typeface="Comic Sans MS" panose="030F0702030302020204" pitchFamily="66" charset="0"/>
                        </a:rPr>
                        <a:t>Schistosomiasis</a:t>
                      </a:r>
                    </a:p>
                  </a:txBody>
                  <a:tcPr marL="68580" marR="68580" marT="34290" marB="34290"/>
                </a:tc>
                <a:tc>
                  <a:txBody>
                    <a:bodyPr/>
                    <a:lstStyle/>
                    <a:p>
                      <a:r>
                        <a:rPr lang="en-US" sz="1500">
                          <a:latin typeface="Comic Sans MS" panose="030F0702030302020204" pitchFamily="66" charset="0"/>
                        </a:rPr>
                        <a:t>Schistosoma(Flukes)</a:t>
                      </a:r>
                    </a:p>
                  </a:txBody>
                  <a:tcPr marL="68580" marR="68580" marT="34290" marB="34290"/>
                </a:tc>
                <a:tc>
                  <a:txBody>
                    <a:bodyPr/>
                    <a:lstStyle/>
                    <a:p>
                      <a:r>
                        <a:rPr lang="en-US" sz="1500" dirty="0">
                          <a:latin typeface="Comic Sans MS" panose="030F0702030302020204" pitchFamily="66" charset="0"/>
                        </a:rPr>
                        <a:t>Itchy &amp; </a:t>
                      </a:r>
                      <a:r>
                        <a:rPr lang="en-US" sz="1500" dirty="0" err="1">
                          <a:latin typeface="Comic Sans MS" panose="030F0702030302020204" pitchFamily="66" charset="0"/>
                        </a:rPr>
                        <a:t>rashy</a:t>
                      </a:r>
                      <a:r>
                        <a:rPr lang="en-US" sz="1500" dirty="0">
                          <a:latin typeface="Comic Sans MS" panose="030F0702030302020204" pitchFamily="66" charset="0"/>
                        </a:rPr>
                        <a:t> </a:t>
                      </a:r>
                      <a:r>
                        <a:rPr lang="en-US" sz="1500" dirty="0" err="1">
                          <a:latin typeface="Comic Sans MS" panose="030F0702030302020204" pitchFamily="66" charset="0"/>
                        </a:rPr>
                        <a:t>skin,fever</a:t>
                      </a:r>
                      <a:r>
                        <a:rPr lang="en-US" sz="1500" dirty="0">
                          <a:latin typeface="Comic Sans MS" panose="030F0702030302020204" pitchFamily="66" charset="0"/>
                        </a:rPr>
                        <a:t> etc.</a:t>
                      </a:r>
                    </a:p>
                  </a:txBody>
                  <a:tcPr marL="68580" marR="68580" marT="34290" marB="34290"/>
                </a:tc>
                <a:extLst>
                  <a:ext uri="{0D108BD9-81ED-4DB2-BD59-A6C34878D82A}">
                    <a16:rowId xmlns:a16="http://schemas.microsoft.com/office/drawing/2014/main" val="979382861"/>
                  </a:ext>
                </a:extLst>
              </a:tr>
            </a:tbl>
          </a:graphicData>
        </a:graphic>
      </p:graphicFrame>
    </p:spTree>
    <p:extLst>
      <p:ext uri="{BB962C8B-B14F-4D97-AF65-F5344CB8AC3E}">
        <p14:creationId xmlns:p14="http://schemas.microsoft.com/office/powerpoint/2010/main" val="3072726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Google Shape;319;p35"/>
          <p:cNvSpPr txBox="1">
            <a:spLocks noGrp="1"/>
          </p:cNvSpPr>
          <p:nvPr>
            <p:ph type="body" idx="1"/>
          </p:nvPr>
        </p:nvSpPr>
        <p:spPr>
          <a:xfrm>
            <a:off x="3569250" y="1150748"/>
            <a:ext cx="2904122"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400" b="1" dirty="0">
                <a:effectLst>
                  <a:outerShdw blurRad="38100" dist="38100" dir="2700000" algn="tl">
                    <a:srgbClr val="000000">
                      <a:alpha val="43137"/>
                    </a:srgbClr>
                  </a:outerShdw>
                </a:effectLst>
              </a:rPr>
              <a:t>Thanks</a:t>
            </a:r>
          </a:p>
        </p:txBody>
      </p:sp>
      <p:sp>
        <p:nvSpPr>
          <p:cNvPr id="320" name="Google Shape;320;p35"/>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5" name="Picture 4">
            <a:extLst>
              <a:ext uri="{FF2B5EF4-FFF2-40B4-BE49-F238E27FC236}">
                <a16:creationId xmlns:a16="http://schemas.microsoft.com/office/drawing/2014/main" id="{D762570A-8FA8-4366-8B01-98E6B18473E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 y="0"/>
            <a:ext cx="9143999" cy="514337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7B08346-9C73-44C4-9C28-25656EEE997B}"/>
              </a:ext>
            </a:extLst>
          </p:cNvPr>
          <p:cNvSpPr txBox="1"/>
          <p:nvPr/>
        </p:nvSpPr>
        <p:spPr>
          <a:xfrm>
            <a:off x="0" y="5293052"/>
            <a:ext cx="9143999" cy="230832"/>
          </a:xfrm>
          <a:prstGeom prst="rect">
            <a:avLst/>
          </a:prstGeom>
          <a:noFill/>
        </p:spPr>
        <p:txBody>
          <a:bodyPr wrap="square" rtlCol="0">
            <a:spAutoFit/>
          </a:bodyPr>
          <a:lstStyle/>
          <a:p>
            <a:r>
              <a:rPr lang="en-IN" sz="900">
                <a:hlinkClick r:id="rId4" tooltip="https://sunshinereflections.wordpress.com/2013/11/27/give-thanks/"/>
              </a:rPr>
              <a:t>This Photo</a:t>
            </a:r>
            <a:r>
              <a:rPr lang="en-IN" sz="900"/>
              <a:t> by Unknown Author is licensed under </a:t>
            </a:r>
            <a:r>
              <a:rPr lang="en-IN" sz="900">
                <a:hlinkClick r:id="rId5" tooltip="https://creativecommons.org/licenses/by-nd/3.0/"/>
              </a:rPr>
              <a:t>CC BY-ND</a:t>
            </a:r>
            <a:endParaRPr lang="en-IN"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a:t>N</a:t>
            </a:r>
            <a:r>
              <a:rPr lang="en" dirty="0"/>
              <a:t>utritional disease</a:t>
            </a:r>
            <a:endParaRPr dirty="0"/>
          </a:p>
        </p:txBody>
      </p:sp>
      <p:sp>
        <p:nvSpPr>
          <p:cNvPr id="71" name="Google Shape;71;p13"/>
          <p:cNvSpPr txBox="1">
            <a:spLocks noGrp="1"/>
          </p:cNvSpPr>
          <p:nvPr>
            <p:ph type="body" idx="1"/>
          </p:nvPr>
        </p:nvSpPr>
        <p:spPr>
          <a:xfrm>
            <a:off x="715791" y="1239588"/>
            <a:ext cx="3473100" cy="20949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b="1" dirty="0">
                <a:latin typeface="Times New Roman" panose="02020603050405020304" pitchFamily="18" charset="0"/>
                <a:cs typeface="Times New Roman" panose="02020603050405020304" pitchFamily="18" charset="0"/>
              </a:rPr>
              <a:t>Introduction</a:t>
            </a:r>
            <a:endParaRPr sz="1800" b="1" dirty="0">
              <a:latin typeface="Times New Roman" panose="02020603050405020304" pitchFamily="18" charset="0"/>
              <a:cs typeface="Times New Roman" panose="02020603050405020304" pitchFamily="18" charset="0"/>
            </a:endParaRPr>
          </a:p>
          <a:p>
            <a:pPr marL="0" lvl="0" indent="0" algn="l" rtl="0">
              <a:spcBef>
                <a:spcPts val="800"/>
              </a:spcBef>
              <a:spcAft>
                <a:spcPts val="0"/>
              </a:spcAft>
              <a:buClr>
                <a:schemeClr val="dk1"/>
              </a:buClr>
              <a:buSzPts val="1100"/>
              <a:buFont typeface="Arial"/>
              <a:buNone/>
            </a:pPr>
            <a:r>
              <a:rPr lang="en" sz="1400" dirty="0">
                <a:latin typeface="Times New Roman" panose="02020603050405020304" pitchFamily="18" charset="0"/>
                <a:cs typeface="Times New Roman" panose="02020603050405020304" pitchFamily="18" charset="0"/>
              </a:rPr>
              <a:t>A nutritional deficiency occurs when the body does not absorb or get from food the necessary amount of nutrient. </a:t>
            </a:r>
            <a:r>
              <a:rPr lang="en-IN" sz="1400" dirty="0">
                <a:latin typeface="Times New Roman" panose="02020603050405020304" pitchFamily="18" charset="0"/>
                <a:cs typeface="Times New Roman" panose="02020603050405020304" pitchFamily="18" charset="0"/>
              </a:rPr>
              <a:t>D</a:t>
            </a:r>
            <a:r>
              <a:rPr lang="en" sz="1400" dirty="0">
                <a:latin typeface="Times New Roman" panose="02020603050405020304" pitchFamily="18" charset="0"/>
                <a:cs typeface="Times New Roman" panose="02020603050405020304" pitchFamily="18" charset="0"/>
              </a:rPr>
              <a:t>eficiencies can lead to a variety of health problems. These can include digestion problems, skin disorders, stunted or defective bone growth, and even dementia</a:t>
            </a:r>
            <a:endParaRPr sz="2400" dirty="0">
              <a:latin typeface="Times New Roman" panose="02020603050405020304" pitchFamily="18" charset="0"/>
              <a:cs typeface="Times New Roman" panose="02020603050405020304" pitchFamily="18" charset="0"/>
            </a:endParaRPr>
          </a:p>
        </p:txBody>
      </p:sp>
      <p:sp>
        <p:nvSpPr>
          <p:cNvPr id="73" name="Google Shape;73;p1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9" name="Text Placeholder 8">
            <a:extLst>
              <a:ext uri="{FF2B5EF4-FFF2-40B4-BE49-F238E27FC236}">
                <a16:creationId xmlns:a16="http://schemas.microsoft.com/office/drawing/2014/main" id="{C85CF461-8640-4569-82DE-C46DE36DA761}"/>
              </a:ext>
            </a:extLst>
          </p:cNvPr>
          <p:cNvSpPr>
            <a:spLocks noGrp="1"/>
          </p:cNvSpPr>
          <p:nvPr>
            <p:ph type="body" idx="2"/>
          </p:nvPr>
        </p:nvSpPr>
        <p:spPr>
          <a:xfrm>
            <a:off x="2014780" y="3580036"/>
            <a:ext cx="6273919" cy="549107"/>
          </a:xfrm>
        </p:spPr>
        <p:txBody>
          <a:bodyPr/>
          <a:lstStyle/>
          <a:p>
            <a:pPr marL="101600" indent="0">
              <a:buNone/>
            </a:pPr>
            <a:r>
              <a:rPr lang="en-IN" sz="1800" b="1" dirty="0">
                <a:latin typeface="Times New Roman" panose="02020603050405020304" pitchFamily="18" charset="0"/>
                <a:cs typeface="Times New Roman" panose="02020603050405020304" pitchFamily="18" charset="0"/>
              </a:rPr>
              <a:t>Prevention – </a:t>
            </a:r>
            <a:r>
              <a:rPr lang="en-IN" sz="1400" dirty="0">
                <a:latin typeface="Times New Roman" panose="02020603050405020304" pitchFamily="18" charset="0"/>
                <a:cs typeface="Times New Roman" panose="02020603050405020304" pitchFamily="18" charset="0"/>
              </a:rPr>
              <a:t>healthy diet very essential. Getting enough exercise. To educate the public about nutrition and their disease and how to prevent</a:t>
            </a:r>
            <a:endParaRPr lang="en-IN" sz="1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1E153A2-E192-4E08-80DE-899EE182694E}"/>
              </a:ext>
            </a:extLst>
          </p:cNvPr>
          <p:cNvSpPr/>
          <p:nvPr/>
        </p:nvSpPr>
        <p:spPr>
          <a:xfrm>
            <a:off x="5561637" y="1239588"/>
            <a:ext cx="2866572" cy="21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600" b="1" dirty="0">
                <a:solidFill>
                  <a:sysClr val="windowText" lastClr="000000"/>
                </a:solidFill>
                <a:latin typeface="Times New Roman" panose="02020603050405020304" pitchFamily="18" charset="0"/>
                <a:cs typeface="Times New Roman" panose="02020603050405020304" pitchFamily="18" charset="0"/>
              </a:rPr>
              <a:t>Factors affecting </a:t>
            </a:r>
            <a:r>
              <a:rPr lang="en-IN" sz="1600" dirty="0">
                <a:solidFill>
                  <a:sysClr val="windowText" lastClr="000000"/>
                </a:solidFill>
                <a:latin typeface="Times New Roman" panose="02020603050405020304" pitchFamily="18" charset="0"/>
                <a:cs typeface="Times New Roman" panose="02020603050405020304" pitchFamily="18" charset="0"/>
              </a:rPr>
              <a:t>-</a:t>
            </a:r>
          </a:p>
          <a:p>
            <a:endParaRPr lang="en-IN" dirty="0">
              <a:solidFill>
                <a:sysClr val="windowText" lastClr="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tx1">
                    <a:lumMod val="50000"/>
                  </a:schemeClr>
                </a:solidFill>
                <a:latin typeface="Times New Roman" panose="02020603050405020304" pitchFamily="18" charset="0"/>
                <a:cs typeface="Times New Roman" panose="02020603050405020304" pitchFamily="18" charset="0"/>
              </a:rPr>
              <a:t>Biological factors</a:t>
            </a:r>
          </a:p>
          <a:p>
            <a:pPr marL="285750" indent="-285750">
              <a:buFont typeface="Arial" panose="020B0604020202020204" pitchFamily="34" charset="0"/>
              <a:buChar char="•"/>
            </a:pPr>
            <a:r>
              <a:rPr lang="en-IN" dirty="0">
                <a:solidFill>
                  <a:schemeClr val="tx1">
                    <a:lumMod val="50000"/>
                  </a:schemeClr>
                </a:solidFill>
                <a:latin typeface="Times New Roman" panose="02020603050405020304" pitchFamily="18" charset="0"/>
                <a:cs typeface="Times New Roman" panose="02020603050405020304" pitchFamily="18" charset="0"/>
              </a:rPr>
              <a:t>Superstitions</a:t>
            </a:r>
          </a:p>
          <a:p>
            <a:pPr marL="285750" indent="-285750">
              <a:buFont typeface="Arial" panose="020B0604020202020204" pitchFamily="34" charset="0"/>
              <a:buChar char="•"/>
            </a:pPr>
            <a:r>
              <a:rPr lang="en-IN" dirty="0">
                <a:solidFill>
                  <a:schemeClr val="tx1">
                    <a:lumMod val="50000"/>
                  </a:schemeClr>
                </a:solidFill>
                <a:latin typeface="Times New Roman" panose="02020603050405020304" pitchFamily="18" charset="0"/>
                <a:cs typeface="Times New Roman" panose="02020603050405020304" pitchFamily="18" charset="0"/>
              </a:rPr>
              <a:t>Social and cultural factors</a:t>
            </a:r>
          </a:p>
          <a:p>
            <a:pPr marL="285750" indent="-285750">
              <a:buFont typeface="Arial" panose="020B0604020202020204" pitchFamily="34" charset="0"/>
              <a:buChar char="•"/>
            </a:pPr>
            <a:r>
              <a:rPr lang="en-IN" dirty="0">
                <a:solidFill>
                  <a:schemeClr val="tx1">
                    <a:lumMod val="50000"/>
                  </a:schemeClr>
                </a:solidFill>
                <a:latin typeface="Times New Roman" panose="02020603050405020304" pitchFamily="18" charset="0"/>
                <a:cs typeface="Times New Roman" panose="02020603050405020304" pitchFamily="18" charset="0"/>
              </a:rPr>
              <a:t>Religious  factors</a:t>
            </a:r>
          </a:p>
          <a:p>
            <a:pPr marL="285750" indent="-285750">
              <a:buFont typeface="Arial" panose="020B0604020202020204" pitchFamily="34" charset="0"/>
              <a:buChar char="•"/>
            </a:pPr>
            <a:r>
              <a:rPr lang="en-IN" dirty="0">
                <a:solidFill>
                  <a:schemeClr val="tx1">
                    <a:lumMod val="50000"/>
                  </a:schemeClr>
                </a:solidFill>
                <a:latin typeface="Times New Roman" panose="02020603050405020304" pitchFamily="18" charset="0"/>
                <a:cs typeface="Times New Roman" panose="02020603050405020304" pitchFamily="18" charset="0"/>
              </a:rPr>
              <a:t>Income</a:t>
            </a:r>
          </a:p>
          <a:p>
            <a:pPr marL="285750" indent="-285750">
              <a:buFont typeface="Arial" panose="020B0604020202020204" pitchFamily="34" charset="0"/>
              <a:buChar char="•"/>
            </a:pPr>
            <a:r>
              <a:rPr lang="en-IN" dirty="0">
                <a:solidFill>
                  <a:schemeClr val="tx1">
                    <a:lumMod val="50000"/>
                  </a:schemeClr>
                </a:solidFill>
                <a:latin typeface="Times New Roman" panose="02020603050405020304" pitchFamily="18" charset="0"/>
                <a:cs typeface="Times New Roman" panose="02020603050405020304" pitchFamily="18" charset="0"/>
              </a:rPr>
              <a:t>Geography/ availability</a:t>
            </a:r>
          </a:p>
          <a:p>
            <a:pPr marL="285750" indent="-285750">
              <a:buFont typeface="Arial" panose="020B0604020202020204" pitchFamily="34" charset="0"/>
              <a:buChar char="•"/>
            </a:pPr>
            <a:r>
              <a:rPr lang="en-IN" dirty="0">
                <a:solidFill>
                  <a:schemeClr val="tx1">
                    <a:lumMod val="50000"/>
                  </a:schemeClr>
                </a:solidFill>
                <a:latin typeface="Times New Roman" panose="02020603050405020304" pitchFamily="18" charset="0"/>
                <a:cs typeface="Times New Roman" panose="02020603050405020304" pitchFamily="18" charset="0"/>
              </a:rPr>
              <a:t>Psychological factors</a:t>
            </a:r>
          </a:p>
          <a:p>
            <a:pPr lvl="1"/>
            <a:endParaRPr lang="en-IN" dirty="0">
              <a:solidFill>
                <a:sysClr val="windowText" lastClr="000000"/>
              </a:solidFill>
              <a:latin typeface="Bahnschrift Light Condensed" panose="020B0502040204020203" pitchFamily="34" charset="0"/>
            </a:endParaRPr>
          </a:p>
        </p:txBody>
      </p:sp>
      <p:sp>
        <p:nvSpPr>
          <p:cNvPr id="7" name="Google Shape;662;p47">
            <a:extLst>
              <a:ext uri="{FF2B5EF4-FFF2-40B4-BE49-F238E27FC236}">
                <a16:creationId xmlns:a16="http://schemas.microsoft.com/office/drawing/2014/main" id="{92226605-2B29-449B-98BB-69F7DA96E07F}"/>
              </a:ext>
            </a:extLst>
          </p:cNvPr>
          <p:cNvSpPr/>
          <p:nvPr/>
        </p:nvSpPr>
        <p:spPr>
          <a:xfrm>
            <a:off x="6196000" y="522901"/>
            <a:ext cx="281705" cy="353423"/>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chemeClr val="dk1"/>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a:t>P</a:t>
            </a:r>
            <a:r>
              <a:rPr lang="en" dirty="0"/>
              <a:t>arts of nutritional disease</a:t>
            </a:r>
            <a:endParaRPr dirty="0"/>
          </a:p>
        </p:txBody>
      </p:sp>
      <p:sp>
        <p:nvSpPr>
          <p:cNvPr id="149" name="Google Shape;149;p2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50" name="Google Shape;150;p23"/>
          <p:cNvSpPr/>
          <p:nvPr/>
        </p:nvSpPr>
        <p:spPr>
          <a:xfrm>
            <a:off x="3302935" y="1218396"/>
            <a:ext cx="1538100" cy="442500"/>
          </a:xfrm>
          <a:prstGeom prst="roundRect">
            <a:avLst>
              <a:gd name="adj" fmla="val 50000"/>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tx1"/>
                </a:solidFill>
                <a:latin typeface="Bellota Text"/>
                <a:ea typeface="Bellota Text"/>
                <a:cs typeface="Bellota Text"/>
                <a:sym typeface="Bellota Text"/>
              </a:rPr>
              <a:t>N</a:t>
            </a:r>
            <a:r>
              <a:rPr lang="en" sz="1200" dirty="0">
                <a:solidFill>
                  <a:schemeClr val="tx1"/>
                </a:solidFill>
                <a:latin typeface="Bellota Text"/>
                <a:ea typeface="Bellota Text"/>
                <a:cs typeface="Bellota Text"/>
                <a:sym typeface="Bellota Text"/>
              </a:rPr>
              <a:t>utritional disease</a:t>
            </a:r>
            <a:endParaRPr sz="2000" dirty="0">
              <a:solidFill>
                <a:schemeClr val="tx1"/>
              </a:solidFill>
              <a:latin typeface="Bellota Text"/>
              <a:ea typeface="Bellota Text"/>
              <a:cs typeface="Bellota Text"/>
              <a:sym typeface="Bellota Text"/>
            </a:endParaRPr>
          </a:p>
        </p:txBody>
      </p:sp>
      <p:sp>
        <p:nvSpPr>
          <p:cNvPr id="151" name="Google Shape;151;p23"/>
          <p:cNvSpPr/>
          <p:nvPr/>
        </p:nvSpPr>
        <p:spPr>
          <a:xfrm>
            <a:off x="5757611" y="2127578"/>
            <a:ext cx="1538100" cy="442500"/>
          </a:xfrm>
          <a:prstGeom prst="roundRect">
            <a:avLst>
              <a:gd name="adj" fmla="val 50000"/>
            </a:avLst>
          </a:prstGeom>
          <a:solidFill>
            <a:schemeClr val="accent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tx1">
                    <a:lumMod val="50000"/>
                  </a:schemeClr>
                </a:solidFill>
                <a:latin typeface="Bellota Text"/>
                <a:ea typeface="Bellota Text"/>
                <a:cs typeface="Bellota Text"/>
                <a:sym typeface="Bellota Text"/>
              </a:rPr>
              <a:t>Mineral disease</a:t>
            </a:r>
            <a:endParaRPr sz="1200" dirty="0">
              <a:solidFill>
                <a:schemeClr val="tx1">
                  <a:lumMod val="50000"/>
                </a:schemeClr>
              </a:solidFill>
              <a:latin typeface="Bellota Text"/>
              <a:ea typeface="Bellota Text"/>
              <a:cs typeface="Bellota Text"/>
              <a:sym typeface="Bellota Text"/>
            </a:endParaRPr>
          </a:p>
        </p:txBody>
      </p:sp>
      <p:sp>
        <p:nvSpPr>
          <p:cNvPr id="152" name="Google Shape;152;p23"/>
          <p:cNvSpPr/>
          <p:nvPr/>
        </p:nvSpPr>
        <p:spPr>
          <a:xfrm>
            <a:off x="991069" y="2195651"/>
            <a:ext cx="1538100" cy="442500"/>
          </a:xfrm>
          <a:prstGeom prst="roundRect">
            <a:avLst>
              <a:gd name="adj" fmla="val 50000"/>
            </a:avLst>
          </a:prstGeom>
          <a:solidFill>
            <a:schemeClr val="accent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algn="ctr"/>
            <a:endParaRPr lang="en-IN" sz="1200" dirty="0">
              <a:solidFill>
                <a:schemeClr val="tx1">
                  <a:lumMod val="50000"/>
                </a:schemeClr>
              </a:solidFill>
              <a:latin typeface="Bellota Text"/>
              <a:ea typeface="Bellota Text"/>
              <a:cs typeface="Bellota Text"/>
              <a:sym typeface="Bellota Text"/>
            </a:endParaRPr>
          </a:p>
          <a:p>
            <a:pPr algn="ctr"/>
            <a:r>
              <a:rPr lang="en-IN" sz="1200" dirty="0">
                <a:solidFill>
                  <a:schemeClr val="tx1">
                    <a:lumMod val="50000"/>
                  </a:schemeClr>
                </a:solidFill>
                <a:latin typeface="Bellota Text"/>
                <a:ea typeface="Bellota Text"/>
                <a:cs typeface="Bellota Text"/>
                <a:sym typeface="Bellota Text"/>
              </a:rPr>
              <a:t>protein disease</a:t>
            </a:r>
            <a:endParaRPr lang="en-IN" sz="2000" dirty="0">
              <a:solidFill>
                <a:schemeClr val="tx1">
                  <a:lumMod val="50000"/>
                </a:schemeClr>
              </a:solidFill>
              <a:latin typeface="Bellota Text"/>
              <a:ea typeface="Bellota Text"/>
              <a:cs typeface="Bellota Text"/>
              <a:sym typeface="Bellota Text"/>
            </a:endParaRPr>
          </a:p>
          <a:p>
            <a:pPr algn="ctr"/>
            <a:endParaRPr lang="en-IN" sz="1200" dirty="0">
              <a:solidFill>
                <a:schemeClr val="bg2">
                  <a:lumMod val="75000"/>
                </a:schemeClr>
              </a:solidFill>
              <a:latin typeface="Bahnschrift Light" panose="020B0502040204020203" pitchFamily="34" charset="0"/>
            </a:endParaRPr>
          </a:p>
        </p:txBody>
      </p:sp>
      <p:sp>
        <p:nvSpPr>
          <p:cNvPr id="153" name="Google Shape;153;p23"/>
          <p:cNvSpPr/>
          <p:nvPr/>
        </p:nvSpPr>
        <p:spPr>
          <a:xfrm>
            <a:off x="47851" y="3170494"/>
            <a:ext cx="1538100" cy="442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tx1">
                    <a:lumMod val="50000"/>
                  </a:schemeClr>
                </a:solidFill>
                <a:latin typeface="Bellota Text"/>
                <a:ea typeface="Bellota Text"/>
                <a:cs typeface="Bellota Text"/>
                <a:sym typeface="Bellota Text"/>
              </a:rPr>
              <a:t>undernutrition</a:t>
            </a:r>
            <a:endParaRPr sz="1200" dirty="0">
              <a:solidFill>
                <a:schemeClr val="tx1">
                  <a:lumMod val="50000"/>
                </a:schemeClr>
              </a:solidFill>
              <a:latin typeface="Bellota Text"/>
              <a:ea typeface="Bellota Text"/>
              <a:cs typeface="Bellota Text"/>
              <a:sym typeface="Bellota Text"/>
            </a:endParaRPr>
          </a:p>
        </p:txBody>
      </p:sp>
      <p:sp>
        <p:nvSpPr>
          <p:cNvPr id="154" name="Google Shape;154;p23"/>
          <p:cNvSpPr/>
          <p:nvPr/>
        </p:nvSpPr>
        <p:spPr>
          <a:xfrm>
            <a:off x="1691330" y="3192195"/>
            <a:ext cx="1538100" cy="442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tx1">
                    <a:lumMod val="50000"/>
                  </a:schemeClr>
                </a:solidFill>
                <a:latin typeface="Bellota Text"/>
                <a:ea typeface="Bellota Text"/>
                <a:cs typeface="Bellota Text"/>
                <a:sym typeface="Bellota Text"/>
              </a:rPr>
              <a:t>overnutrition</a:t>
            </a:r>
            <a:endParaRPr sz="2000" dirty="0">
              <a:solidFill>
                <a:schemeClr val="tx1">
                  <a:lumMod val="50000"/>
                </a:schemeClr>
              </a:solidFill>
              <a:latin typeface="Bellota Text"/>
              <a:ea typeface="Bellota Text"/>
              <a:cs typeface="Bellota Text"/>
              <a:sym typeface="Bellota Text"/>
            </a:endParaRPr>
          </a:p>
        </p:txBody>
      </p:sp>
      <p:sp>
        <p:nvSpPr>
          <p:cNvPr id="155" name="Google Shape;155;p23"/>
          <p:cNvSpPr/>
          <p:nvPr/>
        </p:nvSpPr>
        <p:spPr>
          <a:xfrm>
            <a:off x="7490957" y="2857220"/>
            <a:ext cx="1538100" cy="442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tx1">
                    <a:lumMod val="50000"/>
                  </a:schemeClr>
                </a:solidFill>
                <a:latin typeface="Bellota Text"/>
                <a:ea typeface="Bellota Text"/>
                <a:cs typeface="Bellota Text"/>
                <a:sym typeface="Bellota Text"/>
              </a:rPr>
              <a:t>C</a:t>
            </a:r>
            <a:r>
              <a:rPr lang="en" sz="1200" dirty="0">
                <a:solidFill>
                  <a:schemeClr val="tx1">
                    <a:lumMod val="50000"/>
                  </a:schemeClr>
                </a:solidFill>
                <a:latin typeface="Bellota Text"/>
                <a:ea typeface="Bellota Text"/>
                <a:cs typeface="Bellota Text"/>
                <a:sym typeface="Bellota Text"/>
              </a:rPr>
              <a:t>alcium  deficiencies</a:t>
            </a:r>
            <a:endParaRPr sz="2000" dirty="0">
              <a:solidFill>
                <a:schemeClr val="tx1">
                  <a:lumMod val="50000"/>
                </a:schemeClr>
              </a:solidFill>
              <a:latin typeface="Bellota Text"/>
              <a:ea typeface="Bellota Text"/>
              <a:cs typeface="Bellota Text"/>
              <a:sym typeface="Bellota Text"/>
            </a:endParaRPr>
          </a:p>
        </p:txBody>
      </p:sp>
      <p:sp>
        <p:nvSpPr>
          <p:cNvPr id="156" name="Google Shape;156;p23"/>
          <p:cNvSpPr/>
          <p:nvPr/>
        </p:nvSpPr>
        <p:spPr>
          <a:xfrm>
            <a:off x="5227292" y="2791567"/>
            <a:ext cx="1538100" cy="442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tx1">
                    <a:lumMod val="50000"/>
                  </a:schemeClr>
                </a:solidFill>
                <a:latin typeface="Bellota Text"/>
                <a:ea typeface="Bellota Text"/>
                <a:cs typeface="Bellota Text"/>
                <a:sym typeface="Bellota Text"/>
              </a:rPr>
              <a:t>I</a:t>
            </a:r>
            <a:r>
              <a:rPr lang="en" sz="1200" dirty="0">
                <a:solidFill>
                  <a:schemeClr val="tx1">
                    <a:lumMod val="50000"/>
                  </a:schemeClr>
                </a:solidFill>
                <a:latin typeface="Bellota Text"/>
                <a:ea typeface="Bellota Text"/>
                <a:cs typeface="Bellota Text"/>
                <a:sym typeface="Bellota Text"/>
              </a:rPr>
              <a:t>ron deficiencies</a:t>
            </a:r>
            <a:endParaRPr sz="2000" dirty="0">
              <a:solidFill>
                <a:schemeClr val="tx1">
                  <a:lumMod val="50000"/>
                </a:schemeClr>
              </a:solidFill>
              <a:latin typeface="Bellota Text"/>
              <a:ea typeface="Bellota Text"/>
              <a:cs typeface="Bellota Text"/>
              <a:sym typeface="Bellota Text"/>
            </a:endParaRPr>
          </a:p>
        </p:txBody>
      </p:sp>
      <p:cxnSp>
        <p:nvCxnSpPr>
          <p:cNvPr id="157" name="Google Shape;157;p23"/>
          <p:cNvCxnSpPr>
            <a:cxnSpLocks/>
          </p:cNvCxnSpPr>
          <p:nvPr/>
        </p:nvCxnSpPr>
        <p:spPr>
          <a:xfrm rot="16200000" flipH="1">
            <a:off x="5159525" y="893375"/>
            <a:ext cx="462282" cy="2002668"/>
          </a:xfrm>
          <a:prstGeom prst="bentConnector3">
            <a:avLst>
              <a:gd name="adj1" fmla="val 50000"/>
            </a:avLst>
          </a:prstGeom>
          <a:noFill/>
          <a:ln w="9525" cap="flat" cmpd="sng">
            <a:solidFill>
              <a:schemeClr val="accent6"/>
            </a:solidFill>
            <a:prstDash val="solid"/>
            <a:round/>
            <a:headEnd type="none" w="sm" len="sm"/>
            <a:tailEnd type="none" w="sm" len="sm"/>
          </a:ln>
        </p:spPr>
      </p:cxnSp>
      <p:cxnSp>
        <p:nvCxnSpPr>
          <p:cNvPr id="161" name="Google Shape;161;p23"/>
          <p:cNvCxnSpPr>
            <a:cxnSpLocks/>
          </p:cNvCxnSpPr>
          <p:nvPr/>
        </p:nvCxnSpPr>
        <p:spPr>
          <a:xfrm>
            <a:off x="6429832" y="2571444"/>
            <a:ext cx="1061125" cy="508392"/>
          </a:xfrm>
          <a:prstGeom prst="bentConnector3">
            <a:avLst>
              <a:gd name="adj1" fmla="val 50000"/>
            </a:avLst>
          </a:prstGeom>
          <a:noFill/>
          <a:ln w="9525" cap="flat" cmpd="sng">
            <a:solidFill>
              <a:schemeClr val="accent6"/>
            </a:solidFill>
            <a:prstDash val="solid"/>
            <a:round/>
            <a:headEnd type="none" w="sm" len="sm"/>
            <a:tailEnd type="none" w="sm" len="sm"/>
          </a:ln>
        </p:spPr>
      </p:cxnSp>
      <p:cxnSp>
        <p:nvCxnSpPr>
          <p:cNvPr id="162" name="Google Shape;162;p23"/>
          <p:cNvCxnSpPr>
            <a:cxnSpLocks/>
          </p:cNvCxnSpPr>
          <p:nvPr/>
        </p:nvCxnSpPr>
        <p:spPr>
          <a:xfrm rot="16200000" flipV="1">
            <a:off x="4368930" y="3013008"/>
            <a:ext cx="775212" cy="564645"/>
          </a:xfrm>
          <a:prstGeom prst="bentConnector3">
            <a:avLst>
              <a:gd name="adj1" fmla="val 50000"/>
            </a:avLst>
          </a:prstGeom>
          <a:noFill/>
          <a:ln w="9525" cap="flat" cmpd="sng">
            <a:solidFill>
              <a:schemeClr val="accent6"/>
            </a:solidFill>
            <a:prstDash val="solid"/>
            <a:round/>
            <a:headEnd type="none" w="sm" len="sm"/>
            <a:tailEnd type="none" w="sm" len="sm"/>
          </a:ln>
        </p:spPr>
      </p:cxnSp>
      <p:sp>
        <p:nvSpPr>
          <p:cNvPr id="26" name="Rectangle 25">
            <a:extLst>
              <a:ext uri="{FF2B5EF4-FFF2-40B4-BE49-F238E27FC236}">
                <a16:creationId xmlns:a16="http://schemas.microsoft.com/office/drawing/2014/main" id="{72C97758-4416-4F70-91C1-F840C816B207}"/>
              </a:ext>
            </a:extLst>
          </p:cNvPr>
          <p:cNvSpPr/>
          <p:nvPr/>
        </p:nvSpPr>
        <p:spPr>
          <a:xfrm>
            <a:off x="7618824" y="3246531"/>
            <a:ext cx="1282367" cy="521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a:extLst>
              <a:ext uri="{FF2B5EF4-FFF2-40B4-BE49-F238E27FC236}">
                <a16:creationId xmlns:a16="http://schemas.microsoft.com/office/drawing/2014/main" id="{143A5ABC-DE38-4CBA-BF6A-FCFE6242A4E6}"/>
              </a:ext>
            </a:extLst>
          </p:cNvPr>
          <p:cNvSpPr/>
          <p:nvPr/>
        </p:nvSpPr>
        <p:spPr>
          <a:xfrm>
            <a:off x="3722914" y="2791567"/>
            <a:ext cx="1206267" cy="422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4" name="Google Shape;162;p23">
            <a:extLst>
              <a:ext uri="{FF2B5EF4-FFF2-40B4-BE49-F238E27FC236}">
                <a16:creationId xmlns:a16="http://schemas.microsoft.com/office/drawing/2014/main" id="{FA6A7993-057D-40DE-A2C1-CD0542816D61}"/>
              </a:ext>
            </a:extLst>
          </p:cNvPr>
          <p:cNvCxnSpPr>
            <a:cxnSpLocks/>
          </p:cNvCxnSpPr>
          <p:nvPr/>
        </p:nvCxnSpPr>
        <p:spPr>
          <a:xfrm rot="5400000" flipH="1" flipV="1">
            <a:off x="903821" y="2376490"/>
            <a:ext cx="557305" cy="1011986"/>
          </a:xfrm>
          <a:prstGeom prst="bentConnector3">
            <a:avLst>
              <a:gd name="adj1" fmla="val 34373"/>
            </a:avLst>
          </a:prstGeom>
          <a:ln>
            <a:headEnd type="none" w="sm" len="sm"/>
            <a:tailEnd type="none" w="sm" len="sm"/>
          </a:ln>
        </p:spPr>
        <p:style>
          <a:lnRef idx="1">
            <a:schemeClr val="accent6"/>
          </a:lnRef>
          <a:fillRef idx="0">
            <a:schemeClr val="accent6"/>
          </a:fillRef>
          <a:effectRef idx="0">
            <a:schemeClr val="accent6"/>
          </a:effectRef>
          <a:fontRef idx="minor">
            <a:schemeClr val="tx1"/>
          </a:fontRef>
        </p:style>
      </p:cxnSp>
      <p:cxnSp>
        <p:nvCxnSpPr>
          <p:cNvPr id="72" name="Straight Connector 71">
            <a:extLst>
              <a:ext uri="{FF2B5EF4-FFF2-40B4-BE49-F238E27FC236}">
                <a16:creationId xmlns:a16="http://schemas.microsoft.com/office/drawing/2014/main" id="{3A2AF93D-C9F6-400B-A969-A60D55C3A6D8}"/>
              </a:ext>
            </a:extLst>
          </p:cNvPr>
          <p:cNvCxnSpPr>
            <a:cxnSpLocks/>
          </p:cNvCxnSpPr>
          <p:nvPr/>
        </p:nvCxnSpPr>
        <p:spPr>
          <a:xfrm flipV="1">
            <a:off x="6680570" y="3061990"/>
            <a:ext cx="765865" cy="16480"/>
          </a:xfrm>
          <a:prstGeom prst="line">
            <a:avLst/>
          </a:prstGeom>
        </p:spPr>
        <p:style>
          <a:lnRef idx="1">
            <a:schemeClr val="accent3"/>
          </a:lnRef>
          <a:fillRef idx="0">
            <a:schemeClr val="accent3"/>
          </a:fillRef>
          <a:effectRef idx="0">
            <a:schemeClr val="accent3"/>
          </a:effectRef>
          <a:fontRef idx="minor">
            <a:schemeClr val="tx1"/>
          </a:fontRef>
        </p:style>
      </p:cxnSp>
      <p:cxnSp>
        <p:nvCxnSpPr>
          <p:cNvPr id="90" name="Straight Connector 89">
            <a:extLst>
              <a:ext uri="{FF2B5EF4-FFF2-40B4-BE49-F238E27FC236}">
                <a16:creationId xmlns:a16="http://schemas.microsoft.com/office/drawing/2014/main" id="{63559C65-E1B5-4548-A872-CF77575A927A}"/>
              </a:ext>
            </a:extLst>
          </p:cNvPr>
          <p:cNvCxnSpPr>
            <a:cxnSpLocks/>
          </p:cNvCxnSpPr>
          <p:nvPr/>
        </p:nvCxnSpPr>
        <p:spPr>
          <a:xfrm flipH="1" flipV="1">
            <a:off x="3862722" y="3291293"/>
            <a:ext cx="615141" cy="8073"/>
          </a:xfrm>
          <a:prstGeom prst="line">
            <a:avLst/>
          </a:prstGeom>
        </p:spPr>
        <p:style>
          <a:lnRef idx="1">
            <a:schemeClr val="accent3"/>
          </a:lnRef>
          <a:fillRef idx="0">
            <a:schemeClr val="accent3"/>
          </a:fillRef>
          <a:effectRef idx="0">
            <a:schemeClr val="accent3"/>
          </a:effectRef>
          <a:fontRef idx="minor">
            <a:schemeClr val="tx1"/>
          </a:fontRef>
        </p:style>
      </p:cxnSp>
      <p:cxnSp>
        <p:nvCxnSpPr>
          <p:cNvPr id="92" name="Straight Connector 91">
            <a:extLst>
              <a:ext uri="{FF2B5EF4-FFF2-40B4-BE49-F238E27FC236}">
                <a16:creationId xmlns:a16="http://schemas.microsoft.com/office/drawing/2014/main" id="{6BFBC9B4-0E1B-4937-9C50-3CCCD994F0FD}"/>
              </a:ext>
            </a:extLst>
          </p:cNvPr>
          <p:cNvCxnSpPr>
            <a:cxnSpLocks/>
          </p:cNvCxnSpPr>
          <p:nvPr/>
        </p:nvCxnSpPr>
        <p:spPr>
          <a:xfrm>
            <a:off x="1682832" y="2970332"/>
            <a:ext cx="77590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78" name="Straight Connector 77">
            <a:extLst>
              <a:ext uri="{FF2B5EF4-FFF2-40B4-BE49-F238E27FC236}">
                <a16:creationId xmlns:a16="http://schemas.microsoft.com/office/drawing/2014/main" id="{8EE26406-0790-4CA1-82E2-6F5E736DA11B}"/>
              </a:ext>
            </a:extLst>
          </p:cNvPr>
          <p:cNvCxnSpPr>
            <a:cxnSpLocks/>
            <a:endCxn id="154" idx="0"/>
          </p:cNvCxnSpPr>
          <p:nvPr/>
        </p:nvCxnSpPr>
        <p:spPr>
          <a:xfrm>
            <a:off x="2460380" y="2985236"/>
            <a:ext cx="0" cy="206959"/>
          </a:xfrm>
          <a:prstGeom prst="line">
            <a:avLst/>
          </a:prstGeom>
        </p:spPr>
        <p:style>
          <a:lnRef idx="1">
            <a:schemeClr val="accent3"/>
          </a:lnRef>
          <a:fillRef idx="0">
            <a:schemeClr val="accent3"/>
          </a:fillRef>
          <a:effectRef idx="0">
            <a:schemeClr val="accent3"/>
          </a:effectRef>
          <a:fontRef idx="minor">
            <a:schemeClr val="tx1"/>
          </a:fontRef>
        </p:style>
      </p:cxnSp>
      <p:sp>
        <p:nvSpPr>
          <p:cNvPr id="97" name="Google Shape;156;p23">
            <a:extLst>
              <a:ext uri="{FF2B5EF4-FFF2-40B4-BE49-F238E27FC236}">
                <a16:creationId xmlns:a16="http://schemas.microsoft.com/office/drawing/2014/main" id="{27C0CD2F-2B0B-401C-8AC9-93910C951820}"/>
              </a:ext>
            </a:extLst>
          </p:cNvPr>
          <p:cNvSpPr/>
          <p:nvPr/>
        </p:nvSpPr>
        <p:spPr>
          <a:xfrm>
            <a:off x="3071871" y="3590647"/>
            <a:ext cx="1538100" cy="442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tx2">
                    <a:lumMod val="25000"/>
                  </a:schemeClr>
                </a:solidFill>
                <a:latin typeface="Bellota Text"/>
                <a:ea typeface="Bellota Text"/>
                <a:cs typeface="Bellota Text"/>
                <a:sym typeface="Bellota Text"/>
              </a:rPr>
              <a:t>Fat soluble deficiency</a:t>
            </a:r>
            <a:endParaRPr sz="1200" dirty="0">
              <a:solidFill>
                <a:schemeClr val="tx2">
                  <a:lumMod val="25000"/>
                </a:schemeClr>
              </a:solidFill>
              <a:latin typeface="Bellota Text"/>
              <a:ea typeface="Bellota Text"/>
              <a:cs typeface="Bellota Text"/>
              <a:sym typeface="Bellota Text"/>
            </a:endParaRPr>
          </a:p>
        </p:txBody>
      </p:sp>
      <p:sp>
        <p:nvSpPr>
          <p:cNvPr id="80" name="Rectangle 79">
            <a:extLst>
              <a:ext uri="{FF2B5EF4-FFF2-40B4-BE49-F238E27FC236}">
                <a16:creationId xmlns:a16="http://schemas.microsoft.com/office/drawing/2014/main" id="{CFA3321E-4714-4722-BF47-B64509B96F0D}"/>
              </a:ext>
            </a:extLst>
          </p:cNvPr>
          <p:cNvSpPr/>
          <p:nvPr/>
        </p:nvSpPr>
        <p:spPr>
          <a:xfrm>
            <a:off x="3035209" y="3718158"/>
            <a:ext cx="1538100" cy="622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Google Shape;158;p23">
            <a:extLst>
              <a:ext uri="{FF2B5EF4-FFF2-40B4-BE49-F238E27FC236}">
                <a16:creationId xmlns:a16="http://schemas.microsoft.com/office/drawing/2014/main" id="{F230E3CC-64B4-427E-81B2-B801F1626F13}"/>
              </a:ext>
            </a:extLst>
          </p:cNvPr>
          <p:cNvCxnSpPr>
            <a:cxnSpLocks/>
          </p:cNvCxnSpPr>
          <p:nvPr/>
        </p:nvCxnSpPr>
        <p:spPr>
          <a:xfrm rot="5400000" flipH="1" flipV="1">
            <a:off x="2461810" y="856700"/>
            <a:ext cx="555301" cy="2113260"/>
          </a:xfrm>
          <a:prstGeom prst="bentConnector3">
            <a:avLst>
              <a:gd name="adj1" fmla="val 50000"/>
            </a:avLst>
          </a:prstGeom>
          <a:noFill/>
          <a:ln w="9525" cap="flat" cmpd="sng">
            <a:solidFill>
              <a:schemeClr val="accent6"/>
            </a:solidFill>
            <a:prstDash val="solid"/>
            <a:round/>
            <a:headEnd type="none" w="sm" len="sm"/>
            <a:tailEnd type="none" w="sm" len="sm"/>
          </a:ln>
        </p:spPr>
      </p:cxnSp>
      <p:cxnSp>
        <p:nvCxnSpPr>
          <p:cNvPr id="7" name="Straight Connector 6">
            <a:extLst>
              <a:ext uri="{FF2B5EF4-FFF2-40B4-BE49-F238E27FC236}">
                <a16:creationId xmlns:a16="http://schemas.microsoft.com/office/drawing/2014/main" id="{498A2F94-2C48-4489-8BC5-9FABD729558B}"/>
              </a:ext>
            </a:extLst>
          </p:cNvPr>
          <p:cNvCxnSpPr/>
          <p:nvPr/>
        </p:nvCxnSpPr>
        <p:spPr>
          <a:xfrm>
            <a:off x="4167027" y="1637209"/>
            <a:ext cx="0" cy="977281"/>
          </a:xfrm>
          <a:prstGeom prst="line">
            <a:avLst/>
          </a:prstGeom>
        </p:spPr>
        <p:style>
          <a:lnRef idx="1">
            <a:schemeClr val="dk1"/>
          </a:lnRef>
          <a:fillRef idx="0">
            <a:schemeClr val="dk1"/>
          </a:fillRef>
          <a:effectRef idx="0">
            <a:schemeClr val="dk1"/>
          </a:effectRef>
          <a:fontRef idx="minor">
            <a:schemeClr val="tx1"/>
          </a:fontRef>
        </p:style>
      </p:cxnSp>
      <p:sp>
        <p:nvSpPr>
          <p:cNvPr id="34" name="Google Shape;151;p23">
            <a:extLst>
              <a:ext uri="{FF2B5EF4-FFF2-40B4-BE49-F238E27FC236}">
                <a16:creationId xmlns:a16="http://schemas.microsoft.com/office/drawing/2014/main" id="{66E66A37-C7B1-4BB6-A466-73C2618D3F47}"/>
              </a:ext>
            </a:extLst>
          </p:cNvPr>
          <p:cNvSpPr/>
          <p:nvPr/>
        </p:nvSpPr>
        <p:spPr>
          <a:xfrm>
            <a:off x="3397977" y="2455698"/>
            <a:ext cx="1538100" cy="442500"/>
          </a:xfrm>
          <a:prstGeom prst="roundRect">
            <a:avLst>
              <a:gd name="adj" fmla="val 50000"/>
            </a:avLst>
          </a:prstGeom>
          <a:solidFill>
            <a:schemeClr val="accent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tx1">
                    <a:lumMod val="50000"/>
                  </a:schemeClr>
                </a:solidFill>
                <a:latin typeface="Bellota Text"/>
                <a:ea typeface="Bellota Text"/>
                <a:cs typeface="Bellota Text"/>
                <a:sym typeface="Bellota Text"/>
              </a:rPr>
              <a:t>Vitamin disease</a:t>
            </a:r>
            <a:endParaRPr sz="1200" dirty="0">
              <a:solidFill>
                <a:schemeClr val="tx1">
                  <a:lumMod val="50000"/>
                </a:schemeClr>
              </a:solidFill>
              <a:latin typeface="Bellota Text"/>
              <a:ea typeface="Bellota Text"/>
              <a:cs typeface="Bellota Text"/>
              <a:sym typeface="Bellota Text"/>
            </a:endParaRPr>
          </a:p>
        </p:txBody>
      </p:sp>
      <p:sp>
        <p:nvSpPr>
          <p:cNvPr id="35" name="Google Shape;156;p23">
            <a:extLst>
              <a:ext uri="{FF2B5EF4-FFF2-40B4-BE49-F238E27FC236}">
                <a16:creationId xmlns:a16="http://schemas.microsoft.com/office/drawing/2014/main" id="{80041A2A-4142-4C32-BEB8-C3A05526B8F2}"/>
              </a:ext>
            </a:extLst>
          </p:cNvPr>
          <p:cNvSpPr/>
          <p:nvPr/>
        </p:nvSpPr>
        <p:spPr>
          <a:xfrm>
            <a:off x="4651596" y="3612994"/>
            <a:ext cx="1538100" cy="442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tx2">
                    <a:lumMod val="25000"/>
                  </a:schemeClr>
                </a:solidFill>
                <a:latin typeface="Bellota Text"/>
                <a:ea typeface="Bellota Text"/>
                <a:cs typeface="Bellota Text"/>
                <a:sym typeface="Bellota Text"/>
              </a:rPr>
              <a:t>water soluble deficiency</a:t>
            </a:r>
            <a:endParaRPr sz="1200" dirty="0">
              <a:solidFill>
                <a:schemeClr val="tx2">
                  <a:lumMod val="25000"/>
                </a:schemeClr>
              </a:solidFill>
              <a:latin typeface="Bellota Text"/>
              <a:ea typeface="Bellota Text"/>
              <a:cs typeface="Bellota Text"/>
              <a:sym typeface="Bellota Text"/>
            </a:endParaRPr>
          </a:p>
        </p:txBody>
      </p:sp>
      <p:cxnSp>
        <p:nvCxnSpPr>
          <p:cNvPr id="43" name="Straight Connector 42">
            <a:extLst>
              <a:ext uri="{FF2B5EF4-FFF2-40B4-BE49-F238E27FC236}">
                <a16:creationId xmlns:a16="http://schemas.microsoft.com/office/drawing/2014/main" id="{0C3476E1-810D-47A4-83CD-7EB10F54F8A3}"/>
              </a:ext>
            </a:extLst>
          </p:cNvPr>
          <p:cNvCxnSpPr>
            <a:cxnSpLocks/>
          </p:cNvCxnSpPr>
          <p:nvPr/>
        </p:nvCxnSpPr>
        <p:spPr>
          <a:xfrm flipH="1" flipV="1">
            <a:off x="3898843" y="3306461"/>
            <a:ext cx="1450" cy="286004"/>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ctrTitle" idx="4294967295"/>
          </p:nvPr>
        </p:nvSpPr>
        <p:spPr>
          <a:xfrm>
            <a:off x="1894820" y="205349"/>
            <a:ext cx="5018400" cy="607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4800" u="sng" dirty="0"/>
              <a:t>malnutrition</a:t>
            </a:r>
            <a:endParaRPr sz="4800" u="sng" dirty="0"/>
          </a:p>
        </p:txBody>
      </p:sp>
      <p:sp>
        <p:nvSpPr>
          <p:cNvPr id="79" name="Google Shape;79;p14"/>
          <p:cNvSpPr txBox="1">
            <a:spLocks noGrp="1"/>
          </p:cNvSpPr>
          <p:nvPr>
            <p:ph type="subTitle" idx="4294967295"/>
          </p:nvPr>
        </p:nvSpPr>
        <p:spPr>
          <a:xfrm>
            <a:off x="522980" y="621229"/>
            <a:ext cx="5610387" cy="259774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IN" sz="1400" dirty="0"/>
              <a:t> </a:t>
            </a:r>
            <a:r>
              <a:rPr lang="en-IN" sz="1800" b="1" dirty="0">
                <a:latin typeface="Times New Roman" panose="02020603050405020304" pitchFamily="18" charset="0"/>
                <a:cs typeface="Times New Roman" panose="02020603050405020304" pitchFamily="18" charset="0"/>
              </a:rPr>
              <a:t>introduction….</a:t>
            </a:r>
          </a:p>
          <a:p>
            <a:pPr marL="285750" lvl="0" indent="-285750" rtl="0">
              <a:spcBef>
                <a:spcPts val="0"/>
              </a:spcBef>
              <a:spcAft>
                <a:spcPts val="0"/>
              </a:spcAft>
              <a:buFont typeface="Wingdings" panose="05000000000000000000" pitchFamily="2" charset="2"/>
              <a:buChar char="q"/>
            </a:pPr>
            <a:r>
              <a:rPr lang="en-IN" sz="1400" b="1"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state of poor nutrition</a:t>
            </a:r>
          </a:p>
          <a:p>
            <a:pPr marL="285750" lvl="0" indent="-285750" rtl="0">
              <a:spcBef>
                <a:spcPts val="0"/>
              </a:spcBef>
              <a:spcAft>
                <a:spcPts val="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from insufficient/ excessive/ unbalanced diet</a:t>
            </a:r>
          </a:p>
          <a:p>
            <a:pPr marL="285750" lvl="0" indent="-285750" rtl="0">
              <a:spcBef>
                <a:spcPts val="0"/>
              </a:spcBef>
              <a:spcAft>
                <a:spcPts val="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poor absorption of food/ excessive loss of essential of food nutrients</a:t>
            </a:r>
            <a:r>
              <a:rPr lang="en-IN" sz="1900" b="1" dirty="0">
                <a:latin typeface="Times New Roman" panose="02020603050405020304" pitchFamily="18" charset="0"/>
                <a:cs typeface="Times New Roman" panose="02020603050405020304" pitchFamily="18" charset="0"/>
              </a:rPr>
              <a:t> </a:t>
            </a:r>
          </a:p>
          <a:p>
            <a:pPr marL="285750" lvl="0" indent="-285750" rtl="0">
              <a:spcBef>
                <a:spcPts val="0"/>
              </a:spcBef>
              <a:spcAft>
                <a:spcPts val="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Nutritional insufficiency – </a:t>
            </a:r>
            <a:r>
              <a:rPr lang="en-IN" sz="1400" b="1" dirty="0">
                <a:latin typeface="Times New Roman" panose="02020603050405020304" pitchFamily="18" charset="0"/>
                <a:cs typeface="Times New Roman" panose="02020603050405020304" pitchFamily="18" charset="0"/>
              </a:rPr>
              <a:t>undernutrition</a:t>
            </a:r>
          </a:p>
          <a:p>
            <a:pPr marL="285750" lvl="0" indent="-285750" rtl="0">
              <a:spcBef>
                <a:spcPts val="0"/>
              </a:spcBef>
              <a:spcAft>
                <a:spcPts val="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Excessive nutrition - </a:t>
            </a:r>
            <a:r>
              <a:rPr lang="en-IN" sz="1400" b="1" dirty="0">
                <a:latin typeface="Times New Roman" panose="02020603050405020304" pitchFamily="18" charset="0"/>
                <a:cs typeface="Times New Roman" panose="02020603050405020304" pitchFamily="18" charset="0"/>
              </a:rPr>
              <a:t>overnutrition</a:t>
            </a:r>
            <a:r>
              <a:rPr lang="en-IN" sz="1900" b="1" dirty="0">
                <a:latin typeface="Times New Roman" panose="02020603050405020304" pitchFamily="18" charset="0"/>
                <a:cs typeface="Times New Roman" panose="02020603050405020304" pitchFamily="18" charset="0"/>
              </a:rPr>
              <a:t>    </a:t>
            </a:r>
          </a:p>
        </p:txBody>
      </p:sp>
      <p:sp>
        <p:nvSpPr>
          <p:cNvPr id="2" name="Rectangle 1">
            <a:extLst>
              <a:ext uri="{FF2B5EF4-FFF2-40B4-BE49-F238E27FC236}">
                <a16:creationId xmlns:a16="http://schemas.microsoft.com/office/drawing/2014/main" id="{8C08FEFB-AA60-475D-9F0C-7188D7DB34CE}"/>
              </a:ext>
            </a:extLst>
          </p:cNvPr>
          <p:cNvSpPr/>
          <p:nvPr/>
        </p:nvSpPr>
        <p:spPr>
          <a:xfrm>
            <a:off x="1226048" y="1976786"/>
            <a:ext cx="2177512" cy="2626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latin typeface="Times New Roman" panose="02020603050405020304" pitchFamily="18" charset="0"/>
                <a:cs typeface="Times New Roman" panose="02020603050405020304" pitchFamily="18" charset="0"/>
              </a:rPr>
              <a:t>Major cause</a:t>
            </a:r>
          </a:p>
          <a:p>
            <a:pPr marL="285750" indent="-285750">
              <a:buFont typeface="Arial" panose="020B0604020202020204" pitchFamily="34" charset="0"/>
              <a:buChar char="•"/>
            </a:pPr>
            <a:r>
              <a:rPr lang="en-IN" dirty="0">
                <a:solidFill>
                  <a:schemeClr val="bg2">
                    <a:lumMod val="75000"/>
                  </a:schemeClr>
                </a:solidFill>
                <a:latin typeface="Times New Roman" panose="02020603050405020304" pitchFamily="18" charset="0"/>
                <a:cs typeface="Times New Roman" panose="02020603050405020304" pitchFamily="18" charset="0"/>
              </a:rPr>
              <a:t>Starvation, Political problems, Poverty</a:t>
            </a:r>
          </a:p>
          <a:p>
            <a:pPr marL="285750" indent="-285750">
              <a:buFont typeface="Arial" panose="020B0604020202020204" pitchFamily="34" charset="0"/>
              <a:buChar char="•"/>
            </a:pPr>
            <a:r>
              <a:rPr lang="en-IN" dirty="0">
                <a:solidFill>
                  <a:schemeClr val="bg2">
                    <a:lumMod val="75000"/>
                  </a:schemeClr>
                </a:solidFill>
                <a:latin typeface="Times New Roman" panose="02020603050405020304" pitchFamily="18" charset="0"/>
                <a:cs typeface="Times New Roman" panose="02020603050405020304" pitchFamily="18" charset="0"/>
              </a:rPr>
              <a:t>Natural disaster, war</a:t>
            </a:r>
          </a:p>
          <a:p>
            <a:pPr marL="285750" indent="-285750">
              <a:buFont typeface="Arial" panose="020B0604020202020204" pitchFamily="34" charset="0"/>
              <a:buChar char="•"/>
            </a:pPr>
            <a:r>
              <a:rPr lang="en-IN" dirty="0">
                <a:solidFill>
                  <a:schemeClr val="bg2">
                    <a:lumMod val="75000"/>
                  </a:schemeClr>
                </a:solidFill>
                <a:latin typeface="Times New Roman" panose="02020603050405020304" pitchFamily="18" charset="0"/>
                <a:cs typeface="Times New Roman" panose="02020603050405020304" pitchFamily="18" charset="0"/>
              </a:rPr>
              <a:t>Vitamin deficiency</a:t>
            </a:r>
          </a:p>
          <a:p>
            <a:pPr marL="285750" indent="-285750">
              <a:buFont typeface="Arial" panose="020B0604020202020204" pitchFamily="34" charset="0"/>
              <a:buChar char="•"/>
            </a:pPr>
            <a:r>
              <a:rPr lang="en-IN" dirty="0">
                <a:solidFill>
                  <a:schemeClr val="bg2">
                    <a:lumMod val="75000"/>
                  </a:schemeClr>
                </a:solidFill>
                <a:latin typeface="Times New Roman" panose="02020603050405020304" pitchFamily="18" charset="0"/>
                <a:cs typeface="Times New Roman" panose="02020603050405020304" pitchFamily="18" charset="0"/>
              </a:rPr>
              <a:t>Defective digestion or defective absorption</a:t>
            </a:r>
          </a:p>
        </p:txBody>
      </p:sp>
      <p:sp>
        <p:nvSpPr>
          <p:cNvPr id="80" name="Google Shape;80;p14"/>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graphicFrame>
        <p:nvGraphicFramePr>
          <p:cNvPr id="16" name="Diagram 15">
            <a:extLst>
              <a:ext uri="{FF2B5EF4-FFF2-40B4-BE49-F238E27FC236}">
                <a16:creationId xmlns:a16="http://schemas.microsoft.com/office/drawing/2014/main" id="{43885587-AEFF-4D93-9B2A-76ECE96E4A21}"/>
              </a:ext>
            </a:extLst>
          </p:cNvPr>
          <p:cNvGraphicFramePr/>
          <p:nvPr>
            <p:extLst>
              <p:ext uri="{D42A27DB-BD31-4B8C-83A1-F6EECF244321}">
                <p14:modId xmlns:p14="http://schemas.microsoft.com/office/powerpoint/2010/main" val="2979053368"/>
              </p:ext>
            </p:extLst>
          </p:nvPr>
        </p:nvGraphicFramePr>
        <p:xfrm>
          <a:off x="559913" y="5083826"/>
          <a:ext cx="3308888" cy="816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540C2C32-4449-4133-97D1-1EA224A7594D}"/>
              </a:ext>
            </a:extLst>
          </p:cNvPr>
          <p:cNvGraphicFramePr/>
          <p:nvPr>
            <p:extLst>
              <p:ext uri="{D42A27DB-BD31-4B8C-83A1-F6EECF244321}">
                <p14:modId xmlns:p14="http://schemas.microsoft.com/office/powerpoint/2010/main" val="3573457203"/>
              </p:ext>
            </p:extLst>
          </p:nvPr>
        </p:nvGraphicFramePr>
        <p:xfrm flipV="1">
          <a:off x="4572000" y="4603749"/>
          <a:ext cx="526942" cy="9446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Diagram 18">
            <a:extLst>
              <a:ext uri="{FF2B5EF4-FFF2-40B4-BE49-F238E27FC236}">
                <a16:creationId xmlns:a16="http://schemas.microsoft.com/office/drawing/2014/main" id="{BDB6EE35-FEE2-49EE-94CB-1778FBEA2C08}"/>
              </a:ext>
            </a:extLst>
          </p:cNvPr>
          <p:cNvGraphicFramePr/>
          <p:nvPr>
            <p:extLst>
              <p:ext uri="{D42A27DB-BD31-4B8C-83A1-F6EECF244321}">
                <p14:modId xmlns:p14="http://schemas.microsoft.com/office/powerpoint/2010/main" val="2873806335"/>
              </p:ext>
            </p:extLst>
          </p:nvPr>
        </p:nvGraphicFramePr>
        <p:xfrm>
          <a:off x="7226174" y="2774197"/>
          <a:ext cx="933681" cy="6974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1" name="Diagram 20">
            <a:extLst>
              <a:ext uri="{FF2B5EF4-FFF2-40B4-BE49-F238E27FC236}">
                <a16:creationId xmlns:a16="http://schemas.microsoft.com/office/drawing/2014/main" id="{86457B63-93B3-40C7-80FC-D8EFDCFAF65B}"/>
              </a:ext>
            </a:extLst>
          </p:cNvPr>
          <p:cNvGraphicFramePr/>
          <p:nvPr>
            <p:extLst>
              <p:ext uri="{D42A27DB-BD31-4B8C-83A1-F6EECF244321}">
                <p14:modId xmlns:p14="http://schemas.microsoft.com/office/powerpoint/2010/main" val="3564496174"/>
              </p:ext>
            </p:extLst>
          </p:nvPr>
        </p:nvGraphicFramePr>
        <p:xfrm flipH="1">
          <a:off x="-377458" y="3946026"/>
          <a:ext cx="1262744" cy="73692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4" name="Picture 3">
            <a:extLst>
              <a:ext uri="{FF2B5EF4-FFF2-40B4-BE49-F238E27FC236}">
                <a16:creationId xmlns:a16="http://schemas.microsoft.com/office/drawing/2014/main" id="{E30673C7-F59B-491B-8A46-CCD50D44C4DA}"/>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421109" y="2486079"/>
            <a:ext cx="3722891" cy="2597747"/>
          </a:xfrm>
          <a:prstGeom prst="rect">
            <a:avLst/>
          </a:prstGeom>
          <a:effectLst>
            <a:softEdge rad="317500"/>
          </a:effectLst>
        </p:spPr>
      </p:pic>
      <p:pic>
        <p:nvPicPr>
          <p:cNvPr id="6" name="Picture 5">
            <a:extLst>
              <a:ext uri="{FF2B5EF4-FFF2-40B4-BE49-F238E27FC236}">
                <a16:creationId xmlns:a16="http://schemas.microsoft.com/office/drawing/2014/main" id="{C116E3AC-6D28-4EE5-AA56-4C136B51485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080692" y="0"/>
            <a:ext cx="3063308" cy="2520418"/>
          </a:xfrm>
          <a:prstGeom prst="rect">
            <a:avLst/>
          </a:prstGeom>
          <a:effectLst>
            <a:softEdge rad="63500"/>
          </a:effectLst>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883E3-6897-4491-AF6C-F02A792A3C95}"/>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undernutrition</a:t>
            </a:r>
          </a:p>
        </p:txBody>
      </p:sp>
      <p:sp>
        <p:nvSpPr>
          <p:cNvPr id="3" name="Subtitle 2">
            <a:extLst>
              <a:ext uri="{FF2B5EF4-FFF2-40B4-BE49-F238E27FC236}">
                <a16:creationId xmlns:a16="http://schemas.microsoft.com/office/drawing/2014/main" id="{27BD304D-EF51-4245-9D20-AC931026C7F8}"/>
              </a:ext>
            </a:extLst>
          </p:cNvPr>
          <p:cNvSpPr>
            <a:spLocks noGrp="1"/>
          </p:cNvSpPr>
          <p:nvPr>
            <p:ph type="subTitle" idx="1"/>
          </p:nvPr>
        </p:nvSpPr>
        <p:spPr>
          <a:xfrm>
            <a:off x="1871075" y="2402022"/>
            <a:ext cx="5401800" cy="411300"/>
          </a:xfrm>
        </p:spPr>
        <p:txBody>
          <a:bodyPr/>
          <a:lstStyle/>
          <a:p>
            <a:r>
              <a:rPr lang="en-IN" dirty="0"/>
              <a:t>………………</a:t>
            </a:r>
          </a:p>
        </p:txBody>
      </p:sp>
    </p:spTree>
    <p:extLst>
      <p:ext uri="{BB962C8B-B14F-4D97-AF65-F5344CB8AC3E}">
        <p14:creationId xmlns:p14="http://schemas.microsoft.com/office/powerpoint/2010/main" val="32189902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4C64-F6AE-4449-89C0-BBDB909C5086}"/>
              </a:ext>
            </a:extLst>
          </p:cNvPr>
          <p:cNvSpPr>
            <a:spLocks noGrp="1"/>
          </p:cNvSpPr>
          <p:nvPr>
            <p:ph type="title"/>
          </p:nvPr>
        </p:nvSpPr>
        <p:spPr/>
        <p:txBody>
          <a:bodyPr/>
          <a:lstStyle/>
          <a:p>
            <a:r>
              <a:rPr lang="en-IN" dirty="0"/>
              <a:t>Protein energy malnutrition</a:t>
            </a:r>
          </a:p>
        </p:txBody>
      </p:sp>
      <p:sp>
        <p:nvSpPr>
          <p:cNvPr id="3" name="Text Placeholder 2">
            <a:extLst>
              <a:ext uri="{FF2B5EF4-FFF2-40B4-BE49-F238E27FC236}">
                <a16:creationId xmlns:a16="http://schemas.microsoft.com/office/drawing/2014/main" id="{7C493D0C-AED2-4AEE-91C5-21BB3641E841}"/>
              </a:ext>
            </a:extLst>
          </p:cNvPr>
          <p:cNvSpPr>
            <a:spLocks noGrp="1"/>
          </p:cNvSpPr>
          <p:nvPr>
            <p:ph type="body" idx="1"/>
          </p:nvPr>
        </p:nvSpPr>
        <p:spPr>
          <a:xfrm>
            <a:off x="808828" y="1132323"/>
            <a:ext cx="7691991" cy="3033900"/>
          </a:xfrm>
        </p:spPr>
        <p:txBody>
          <a:bodyPr/>
          <a:lstStyle/>
          <a:p>
            <a:pPr marL="76200" indent="0">
              <a:buNone/>
            </a:pPr>
            <a:r>
              <a:rPr lang="en-US" sz="1400" dirty="0">
                <a:latin typeface="Times New Roman" panose="02020603050405020304" pitchFamily="18" charset="0"/>
                <a:cs typeface="Times New Roman" panose="02020603050405020304" pitchFamily="18" charset="0"/>
              </a:rPr>
              <a:t>Protein Energy Malnutrition (PEM) is defined as a range of pathological conditions arising from coincident lack of varying proportions of protein and calorie, occurring most frequently in infants and young children and often associated with infection (WHO,1973) PEM affects children under 5 years of age belonging to the poor under privileged communities .Under nutrition is a complex condition with multiple deficiencies such as proteins , energy and micro nutrient deficiencies often occurring together. According to WHO, malnutrition is an underlying factor in over 50 % of the 10-11 million yearly deaths of children under 5 year</a:t>
            </a:r>
          </a:p>
          <a:p>
            <a:r>
              <a:rPr lang="en-US" sz="1400" dirty="0">
                <a:latin typeface="Times New Roman" panose="02020603050405020304" pitchFamily="18" charset="0"/>
                <a:cs typeface="Times New Roman" panose="02020603050405020304" pitchFamily="18" charset="0"/>
              </a:rPr>
              <a:t> Protein energy malnutrition has two severe forms: (a) Marasmus (A lack of protein and calories) (b) Kwashiorkor (A lack of protein)</a:t>
            </a:r>
          </a:p>
          <a:p>
            <a:r>
              <a:rPr lang="en-US" sz="1400" dirty="0">
                <a:latin typeface="Times New Roman" panose="02020603050405020304" pitchFamily="18" charset="0"/>
                <a:cs typeface="Times New Roman" panose="02020603050405020304" pitchFamily="18" charset="0"/>
              </a:rPr>
              <a:t> Dietary deficiencies: A lack of iron, iodine, vita mins, and minerals. We can beat malnutrition by giving food security to people. Gov to be take a proper actions and efforts to bring modern agricultural techniques to increase food quality and quantity and increases nutrients contains</a:t>
            </a:r>
            <a:r>
              <a:rPr lang="en-US" sz="1200" dirty="0"/>
              <a:t>.</a:t>
            </a:r>
            <a:endParaRPr lang="en-IN" sz="1200" dirty="0"/>
          </a:p>
        </p:txBody>
      </p:sp>
      <p:sp>
        <p:nvSpPr>
          <p:cNvPr id="4" name="Slide Number Placeholder 3">
            <a:extLst>
              <a:ext uri="{FF2B5EF4-FFF2-40B4-BE49-F238E27FC236}">
                <a16:creationId xmlns:a16="http://schemas.microsoft.com/office/drawing/2014/main" id="{9046CD09-37CD-48F5-928D-98FC4C513E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867568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1079950" y="497838"/>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kwashiorkor</a:t>
            </a:r>
            <a:endParaRPr dirty="0"/>
          </a:p>
        </p:txBody>
      </p:sp>
      <p:sp>
        <p:nvSpPr>
          <p:cNvPr id="126" name="Google Shape;126;p20"/>
          <p:cNvSpPr txBox="1">
            <a:spLocks noGrp="1"/>
          </p:cNvSpPr>
          <p:nvPr>
            <p:ph type="body" idx="1"/>
          </p:nvPr>
        </p:nvSpPr>
        <p:spPr>
          <a:xfrm>
            <a:off x="855300" y="1201550"/>
            <a:ext cx="2315700" cy="3045900"/>
          </a:xfrm>
          <a:prstGeom prst="rect">
            <a:avLst/>
          </a:prstGeom>
        </p:spPr>
        <p:txBody>
          <a:bodyPr spcFirstLastPara="1" wrap="square" lIns="0" tIns="0" rIns="0" bIns="0" anchor="t" anchorCtr="0">
            <a:noAutofit/>
          </a:bodyPr>
          <a:lstStyle/>
          <a:p>
            <a:pPr marL="0" indent="0">
              <a:buNone/>
            </a:pPr>
            <a:r>
              <a:rPr lang="en-IN" sz="2000" b="1" dirty="0">
                <a:latin typeface="Times New Roman" panose="02020603050405020304" pitchFamily="18" charset="0"/>
                <a:cs typeface="Times New Roman" panose="02020603050405020304" pitchFamily="18" charset="0"/>
              </a:rPr>
              <a:t>Introduction</a:t>
            </a:r>
          </a:p>
          <a:p>
            <a:pPr marL="285750" indent="-285750"/>
            <a:r>
              <a:rPr lang="en-IN" sz="1400" dirty="0">
                <a:latin typeface="Times New Roman" panose="02020603050405020304" pitchFamily="18" charset="0"/>
                <a:cs typeface="Times New Roman" panose="02020603050405020304" pitchFamily="18" charset="0"/>
              </a:rPr>
              <a:t> Kwashiorkor is a disease caused by a lack of protein in the diet </a:t>
            </a:r>
          </a:p>
          <a:p>
            <a:pPr marL="285750" indent="-285750"/>
            <a:r>
              <a:rPr lang="en-IN" sz="1400" dirty="0">
                <a:latin typeface="Times New Roman" panose="02020603050405020304" pitchFamily="18" charset="0"/>
                <a:cs typeface="Times New Roman" panose="02020603050405020304" pitchFamily="18" charset="0"/>
              </a:rPr>
              <a:t>Children and adolescents require protein for and development</a:t>
            </a:r>
          </a:p>
          <a:p>
            <a:pPr marL="285750" indent="-285750"/>
            <a:r>
              <a:rPr lang="en-IN" sz="1400" dirty="0">
                <a:latin typeface="Times New Roman" panose="02020603050405020304" pitchFamily="18" charset="0"/>
                <a:cs typeface="Times New Roman" panose="02020603050405020304" pitchFamily="18" charset="0"/>
              </a:rPr>
              <a:t>It occurs most commonly in area of famine and limited food supply</a:t>
            </a:r>
          </a:p>
          <a:p>
            <a:pPr marL="0" lvl="0" indent="0" algn="l" rtl="0">
              <a:spcBef>
                <a:spcPts val="0"/>
              </a:spcBef>
              <a:spcAft>
                <a:spcPts val="0"/>
              </a:spcAft>
              <a:buNone/>
            </a:pPr>
            <a:endParaRPr sz="2400" b="1" dirty="0"/>
          </a:p>
        </p:txBody>
      </p:sp>
      <p:sp>
        <p:nvSpPr>
          <p:cNvPr id="127" name="Google Shape;127;p20"/>
          <p:cNvSpPr txBox="1">
            <a:spLocks noGrp="1"/>
          </p:cNvSpPr>
          <p:nvPr>
            <p:ph type="body" idx="2"/>
          </p:nvPr>
        </p:nvSpPr>
        <p:spPr>
          <a:xfrm>
            <a:off x="3414199" y="1201550"/>
            <a:ext cx="2389915" cy="3045900"/>
          </a:xfrm>
          <a:prstGeom prst="rect">
            <a:avLst/>
          </a:prstGeom>
        </p:spPr>
        <p:txBody>
          <a:bodyPr spcFirstLastPara="1" wrap="square" lIns="0" tIns="0" rIns="0" bIns="0" anchor="t" anchorCtr="0">
            <a:noAutofit/>
          </a:bodyPr>
          <a:lstStyle/>
          <a:p>
            <a:pPr marL="0" indent="0">
              <a:buNone/>
            </a:pPr>
            <a:r>
              <a:rPr lang="en-IN" sz="2000" b="1" dirty="0">
                <a:latin typeface="Times New Roman" panose="02020603050405020304" pitchFamily="18" charset="0"/>
                <a:cs typeface="Times New Roman" panose="02020603050405020304" pitchFamily="18" charset="0"/>
              </a:rPr>
              <a:t>Symptoms </a:t>
            </a:r>
          </a:p>
          <a:p>
            <a:pPr marL="285750" indent="-285750"/>
            <a:r>
              <a:rPr lang="en-IN" sz="1600" dirty="0">
                <a:latin typeface="Times New Roman" panose="02020603050405020304" pitchFamily="18" charset="0"/>
                <a:cs typeface="Times New Roman" panose="02020603050405020304" pitchFamily="18" charset="0"/>
              </a:rPr>
              <a:t>plump  appearance due to Edema , dry and brittle hair</a:t>
            </a:r>
          </a:p>
          <a:p>
            <a:pPr marL="285750" indent="-285750"/>
            <a:r>
              <a:rPr lang="en-IN" sz="1600" dirty="0">
                <a:latin typeface="Times New Roman" panose="02020603050405020304" pitchFamily="18" charset="0"/>
                <a:cs typeface="Times New Roman" panose="02020603050405020304" pitchFamily="18" charset="0"/>
              </a:rPr>
              <a:t>Dermatitis-depigmented</a:t>
            </a:r>
          </a:p>
          <a:p>
            <a:pPr marL="285750" indent="-285750"/>
            <a:r>
              <a:rPr lang="en-IN" sz="1600" dirty="0">
                <a:latin typeface="Times New Roman" panose="02020603050405020304" pitchFamily="18" charset="0"/>
                <a:cs typeface="Times New Roman" panose="02020603050405020304" pitchFamily="18" charset="0"/>
              </a:rPr>
              <a:t>Dry wrinkled skin , bulging of eyes, diarrhoea, loss of appetite</a:t>
            </a:r>
          </a:p>
          <a:p>
            <a:pPr marL="285750" indent="-285750"/>
            <a:r>
              <a:rPr lang="en-IN" sz="1600" dirty="0">
                <a:latin typeface="Times New Roman" panose="02020603050405020304" pitchFamily="18" charset="0"/>
                <a:cs typeface="Times New Roman" panose="02020603050405020304" pitchFamily="18" charset="0"/>
              </a:rPr>
              <a:t>Anaemia , retarded growth</a:t>
            </a:r>
          </a:p>
          <a:p>
            <a:pPr marL="285750" indent="-285750">
              <a:spcBef>
                <a:spcPts val="800"/>
              </a:spcBef>
              <a:spcAft>
                <a:spcPts val="800"/>
              </a:spcAft>
            </a:pPr>
            <a:endParaRPr sz="1400" dirty="0"/>
          </a:p>
        </p:txBody>
      </p:sp>
      <p:sp>
        <p:nvSpPr>
          <p:cNvPr id="128" name="Google Shape;128;p20"/>
          <p:cNvSpPr txBox="1">
            <a:spLocks noGrp="1"/>
          </p:cNvSpPr>
          <p:nvPr>
            <p:ph type="body" idx="3"/>
          </p:nvPr>
        </p:nvSpPr>
        <p:spPr>
          <a:xfrm>
            <a:off x="5973099" y="1201550"/>
            <a:ext cx="2315700" cy="3045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2000" b="1" dirty="0">
                <a:latin typeface="Times New Roman" panose="02020603050405020304" pitchFamily="18" charset="0"/>
                <a:cs typeface="Times New Roman" panose="02020603050405020304" pitchFamily="18" charset="0"/>
              </a:rPr>
              <a:t>M</a:t>
            </a:r>
            <a:r>
              <a:rPr lang="en" sz="2000" b="1" dirty="0">
                <a:latin typeface="Times New Roman" panose="02020603050405020304" pitchFamily="18" charset="0"/>
                <a:cs typeface="Times New Roman" panose="02020603050405020304" pitchFamily="18" charset="0"/>
              </a:rPr>
              <a:t>ajor cause</a:t>
            </a:r>
            <a:endParaRPr sz="2000" b="1" dirty="0">
              <a:latin typeface="Times New Roman" panose="02020603050405020304" pitchFamily="18" charset="0"/>
              <a:cs typeface="Times New Roman" panose="02020603050405020304" pitchFamily="18" charset="0"/>
            </a:endParaRPr>
          </a:p>
          <a:p>
            <a:pPr marL="285750" indent="-285750">
              <a:spcBef>
                <a:spcPts val="800"/>
              </a:spcBef>
            </a:pPr>
            <a:r>
              <a:rPr lang="en" sz="1600" dirty="0">
                <a:latin typeface="Times New Roman" panose="02020603050405020304" pitchFamily="18" charset="0"/>
                <a:cs typeface="Times New Roman" panose="02020603050405020304" pitchFamily="18" charset="0"/>
              </a:rPr>
              <a:t>lack of protein in the diet</a:t>
            </a:r>
            <a:r>
              <a:rPr lang="en" sz="2000" dirty="0">
                <a:latin typeface="Times New Roman" panose="02020603050405020304" pitchFamily="18" charset="0"/>
                <a:cs typeface="Times New Roman" panose="02020603050405020304" pitchFamily="18" charset="0"/>
              </a:rPr>
              <a:t> </a:t>
            </a:r>
          </a:p>
          <a:p>
            <a:pPr marL="285750" indent="-285750">
              <a:spcBef>
                <a:spcPts val="800"/>
              </a:spcBef>
            </a:pPr>
            <a:r>
              <a:rPr lang="en-IN" sz="1600" dirty="0">
                <a:latin typeface="Times New Roman" panose="02020603050405020304" pitchFamily="18" charset="0"/>
                <a:cs typeface="Times New Roman" panose="02020603050405020304" pitchFamily="18" charset="0"/>
              </a:rPr>
              <a:t>L</a:t>
            </a:r>
            <a:r>
              <a:rPr lang="en" sz="1600" dirty="0">
                <a:latin typeface="Times New Roman" panose="02020603050405020304" pitchFamily="18" charset="0"/>
                <a:cs typeface="Times New Roman" panose="02020603050405020304" pitchFamily="18" charset="0"/>
              </a:rPr>
              <a:t>ack of nutritional knowledge</a:t>
            </a:r>
          </a:p>
          <a:p>
            <a:pPr marL="285750" indent="-285750">
              <a:spcBef>
                <a:spcPts val="800"/>
              </a:spcBef>
            </a:pPr>
            <a:r>
              <a:rPr lang="en-IN" sz="1600" dirty="0">
                <a:latin typeface="Times New Roman" panose="02020603050405020304" pitchFamily="18" charset="0"/>
                <a:cs typeface="Times New Roman" panose="02020603050405020304" pitchFamily="18" charset="0"/>
              </a:rPr>
              <a:t>L</a:t>
            </a:r>
            <a:r>
              <a:rPr lang="en" sz="1600" dirty="0">
                <a:latin typeface="Times New Roman" panose="02020603050405020304" pitchFamily="18" charset="0"/>
                <a:cs typeface="Times New Roman" panose="02020603050405020304" pitchFamily="18" charset="0"/>
              </a:rPr>
              <a:t>imited of food supply</a:t>
            </a:r>
          </a:p>
          <a:p>
            <a:pPr marL="285750" indent="-285750">
              <a:spcBef>
                <a:spcPts val="800"/>
              </a:spcBef>
            </a:pPr>
            <a:endParaRPr sz="1400" dirty="0"/>
          </a:p>
          <a:p>
            <a:pPr marL="0" lvl="0" indent="0" algn="l" rtl="0">
              <a:spcBef>
                <a:spcPts val="800"/>
              </a:spcBef>
              <a:spcAft>
                <a:spcPts val="800"/>
              </a:spcAft>
              <a:buNone/>
            </a:pPr>
            <a:endParaRPr dirty="0"/>
          </a:p>
        </p:txBody>
      </p:sp>
      <p:sp>
        <p:nvSpPr>
          <p:cNvPr id="129" name="Google Shape;129;p20"/>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558904C8-2178-4BF6-A677-DBE44F7F50F2}"/>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8063950" y="-73117"/>
            <a:ext cx="1148364" cy="2113904"/>
          </a:xfrm>
          <a:prstGeom prst="rect">
            <a:avLst/>
          </a:prstGeom>
          <a:effectLst>
            <a:softEdge rad="1270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Lafew template">
  <a:themeElements>
    <a:clrScheme name="Custom 347">
      <a:dk1>
        <a:srgbClr val="423C41"/>
      </a:dk1>
      <a:lt1>
        <a:srgbClr val="FFFFFF"/>
      </a:lt1>
      <a:dk2>
        <a:srgbClr val="7A717C"/>
      </a:dk2>
      <a:lt2>
        <a:srgbClr val="F0E9E3"/>
      </a:lt2>
      <a:accent1>
        <a:srgbClr val="FFBF3A"/>
      </a:accent1>
      <a:accent2>
        <a:srgbClr val="E94032"/>
      </a:accent2>
      <a:accent3>
        <a:srgbClr val="A78BAF"/>
      </a:accent3>
      <a:accent4>
        <a:srgbClr val="ADC853"/>
      </a:accent4>
      <a:accent5>
        <a:srgbClr val="6FAC6A"/>
      </a:accent5>
      <a:accent6>
        <a:srgbClr val="9C6E59"/>
      </a:accent6>
      <a:hlink>
        <a:srgbClr val="884E9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14579</TotalTime>
  <Words>2246</Words>
  <Application>Microsoft Office PowerPoint</Application>
  <PresentationFormat>On-screen Show (16:9)</PresentationFormat>
  <Paragraphs>283</Paragraphs>
  <Slides>33</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33</vt:i4>
      </vt:variant>
    </vt:vector>
  </HeadingPairs>
  <TitlesOfParts>
    <vt:vector size="48" baseType="lpstr">
      <vt:lpstr>Arial</vt:lpstr>
      <vt:lpstr>Times New Roman</vt:lpstr>
      <vt:lpstr>Comic Sans MS</vt:lpstr>
      <vt:lpstr>Satisfy</vt:lpstr>
      <vt:lpstr>Algerian</vt:lpstr>
      <vt:lpstr>Arial Rounded MT Bold</vt:lpstr>
      <vt:lpstr>Calibri</vt:lpstr>
      <vt:lpstr>Bahnschrift Light Condensed</vt:lpstr>
      <vt:lpstr>Bellota Text</vt:lpstr>
      <vt:lpstr>Franklin Gothic Demi</vt:lpstr>
      <vt:lpstr>Bellota Text Light</vt:lpstr>
      <vt:lpstr>Bahnschrift Light</vt:lpstr>
      <vt:lpstr>Lucida Handwriting</vt:lpstr>
      <vt:lpstr>Wingdings</vt:lpstr>
      <vt:lpstr>Lafew template</vt:lpstr>
      <vt:lpstr> DEPARTMENT  OF  BIOCHEMISTRY </vt:lpstr>
      <vt:lpstr>contents</vt:lpstr>
      <vt:lpstr>Nutritional disease</vt:lpstr>
      <vt:lpstr>Nutritional disease</vt:lpstr>
      <vt:lpstr>Parts of nutritional disease</vt:lpstr>
      <vt:lpstr>malnutrition</vt:lpstr>
      <vt:lpstr>undernutrition</vt:lpstr>
      <vt:lpstr>Protein energy malnutrition</vt:lpstr>
      <vt:lpstr>kwashiorkor</vt:lpstr>
      <vt:lpstr>overnutrition</vt:lpstr>
      <vt:lpstr>obesity</vt:lpstr>
      <vt:lpstr>Mineral deficiencies</vt:lpstr>
      <vt:lpstr>PowerPoint Presentation</vt:lpstr>
      <vt:lpstr>calcium deficiencies</vt:lpstr>
      <vt:lpstr>Iron deficiencies</vt:lpstr>
      <vt:lpstr>Iodine deficiencies</vt:lpstr>
      <vt:lpstr>Vitamin deficiencies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Nutritional problem in India</vt:lpstr>
      <vt:lpstr>Parasitic disease</vt:lpstr>
      <vt:lpstr>introduction</vt:lpstr>
      <vt:lpstr>Ascariasis</vt:lpstr>
      <vt:lpstr>PowerPoint Presentation</vt:lpstr>
      <vt:lpstr>dengue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Nutritional and parasitic disease</dc:title>
  <dc:creator>Sneha Gupta</dc:creator>
  <cp:lastModifiedBy>Sneha Gupta</cp:lastModifiedBy>
  <cp:revision>15</cp:revision>
  <dcterms:modified xsi:type="dcterms:W3CDTF">2022-03-12T06:48:27Z</dcterms:modified>
</cp:coreProperties>
</file>